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61" r:id="rId1"/>
  </p:sldMasterIdLst>
  <p:notesMasterIdLst>
    <p:notesMasterId r:id="rId30"/>
  </p:notesMasterIdLst>
  <p:sldIdLst>
    <p:sldId id="268" r:id="rId2"/>
    <p:sldId id="269" r:id="rId3"/>
    <p:sldId id="270" r:id="rId4"/>
    <p:sldId id="271" r:id="rId5"/>
    <p:sldId id="272" r:id="rId6"/>
    <p:sldId id="273" r:id="rId7"/>
    <p:sldId id="274" r:id="rId8"/>
    <p:sldId id="275"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56" r:id="rId22"/>
    <p:sldId id="259" r:id="rId23"/>
    <p:sldId id="260" r:id="rId24"/>
    <p:sldId id="261" r:id="rId25"/>
    <p:sldId id="262" r:id="rId26"/>
    <p:sldId id="263" r:id="rId27"/>
    <p:sldId id="264" r:id="rId28"/>
    <p:sldId id="26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58B6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6" d="100"/>
          <a:sy n="66" d="100"/>
        </p:scale>
        <p:origin x="56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B6A66B-2D04-4EDE-9C14-DF6ECCF39FF1}" type="datetimeFigureOut">
              <a:rPr lang="en-IN" smtClean="0"/>
              <a:t>16-09-2023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66A10-4CB2-47CF-9B65-17E723020CA8}" type="slidenum">
              <a:rPr lang="en-IN" smtClean="0"/>
              <a:t>‹#›</a:t>
            </a:fld>
            <a:endParaRPr lang="en-IN"/>
          </a:p>
        </p:txBody>
      </p:sp>
    </p:spTree>
    <p:extLst>
      <p:ext uri="{BB962C8B-B14F-4D97-AF65-F5344CB8AC3E}">
        <p14:creationId xmlns:p14="http://schemas.microsoft.com/office/powerpoint/2010/main" val="825362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AD872F5A-1DC6-4634-B209-384F705E059A}"/>
              </a:ext>
            </a:extLst>
          </p:cNvPr>
          <p:cNvSpPr>
            <a:spLocks noGrp="1" noChangeArrowheads="1"/>
          </p:cNvSpPr>
          <p:nvPr>
            <p:ph type="dt" sz="quarter"/>
          </p:nvPr>
        </p:nvSpPr>
        <p:spPr/>
        <p:txBody>
          <a:bodyPr/>
          <a:lstStyle>
            <a:lvl1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buClrTx/>
              <a:buFontTx/>
              <a:buNone/>
            </a:pPr>
            <a:endParaRPr lang="en-US" altLang="en-US" sz="1000">
              <a:solidFill>
                <a:srgbClr val="000000"/>
              </a:solidFill>
              <a:latin typeface="HelveticaNeueLT Pro 77 BdCn"/>
            </a:endParaRPr>
          </a:p>
          <a:p>
            <a:pPr eaLnBrk="1">
              <a:buClrTx/>
              <a:buFontTx/>
              <a:buNone/>
            </a:pPr>
            <a:fld id="{4587F401-9FCA-468C-BD33-374449A754F7}" type="slidenum">
              <a:rPr lang="en-US" altLang="en-US" sz="1000">
                <a:solidFill>
                  <a:srgbClr val="000000"/>
                </a:solidFill>
                <a:latin typeface="HelveticaNeueLT Pro 77 BdCn"/>
              </a:rPr>
              <a:pPr eaLnBrk="1">
                <a:buClrTx/>
                <a:buFontTx/>
                <a:buNone/>
              </a:pPr>
              <a:t>19</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3B7B705A-7F69-4397-BE05-35A0FB46C1CA}"/>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A8838D3E-935C-40DD-A756-858A77630BC9}"/>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extLst>
      <p:ext uri="{BB962C8B-B14F-4D97-AF65-F5344CB8AC3E}">
        <p14:creationId xmlns:p14="http://schemas.microsoft.com/office/powerpoint/2010/main" val="168530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49E9F53-4B7F-4648-89B2-561CEABE3876}"/>
              </a:ext>
            </a:extLst>
          </p:cNvPr>
          <p:cNvSpPr>
            <a:spLocks noGrp="1" noChangeArrowheads="1"/>
          </p:cNvSpPr>
          <p:nvPr>
            <p:ph type="dt" sz="quarter"/>
          </p:nvPr>
        </p:nvSpPr>
        <p:spPr/>
        <p:txBody>
          <a:bodyPr/>
          <a:lstStyle>
            <a:lvl1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buClrTx/>
              <a:buFontTx/>
              <a:buNone/>
            </a:pPr>
            <a:endParaRPr lang="en-US" altLang="en-US" sz="1000">
              <a:solidFill>
                <a:srgbClr val="000000"/>
              </a:solidFill>
              <a:latin typeface="HelveticaNeueLT Pro 77 BdCn"/>
            </a:endParaRPr>
          </a:p>
          <a:p>
            <a:pPr eaLnBrk="1">
              <a:buClrTx/>
              <a:buFontTx/>
              <a:buNone/>
            </a:pPr>
            <a:fld id="{50814F7B-4367-4227-9432-B6E42EA9D709}" type="slidenum">
              <a:rPr lang="en-US" altLang="en-US" sz="1000">
                <a:solidFill>
                  <a:srgbClr val="000000"/>
                </a:solidFill>
                <a:latin typeface="HelveticaNeueLT Pro 77 BdCn"/>
              </a:rPr>
              <a:pPr eaLnBrk="1">
                <a:buClrTx/>
                <a:buFontTx/>
                <a:buNone/>
              </a:pPr>
              <a:t>20</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D1541D9E-0A24-4409-B20D-C7D0C518F22E}"/>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22E32155-B8CF-472D-9E4C-B35B5DAF377F}"/>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extLst>
      <p:ext uri="{BB962C8B-B14F-4D97-AF65-F5344CB8AC3E}">
        <p14:creationId xmlns:p14="http://schemas.microsoft.com/office/powerpoint/2010/main" val="3655573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250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9700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221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0869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436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090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9/16/2023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4000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6744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9/16/2023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3334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788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504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9/16/2023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5942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B653-1C48-43E2-8E3F-24B6817E0032}"/>
              </a:ext>
            </a:extLst>
          </p:cNvPr>
          <p:cNvSpPr>
            <a:spLocks noGrp="1"/>
          </p:cNvSpPr>
          <p:nvPr>
            <p:ph type="ctrTitle"/>
          </p:nvPr>
        </p:nvSpPr>
        <p:spPr/>
        <p:txBody>
          <a:bodyPr/>
          <a:lstStyle/>
          <a:p>
            <a:r>
              <a:rPr lang="en-US" dirty="0"/>
              <a:t>Introduction to Arduino Prototyping Platform</a:t>
            </a:r>
            <a:endParaRPr lang="en-IN" dirty="0"/>
          </a:p>
        </p:txBody>
      </p:sp>
      <p:sp>
        <p:nvSpPr>
          <p:cNvPr id="5" name="Subtitle 4"/>
          <p:cNvSpPr>
            <a:spLocks noGrp="1"/>
          </p:cNvSpPr>
          <p:nvPr>
            <p:ph type="subTitle" idx="1"/>
          </p:nvPr>
        </p:nvSpPr>
        <p:spPr/>
        <p:txBody>
          <a:bodyPr/>
          <a:lstStyle/>
          <a:p>
            <a:r>
              <a:rPr lang="en-US" dirty="0" smtClean="0"/>
              <a:t>Rahul </a:t>
            </a:r>
            <a:r>
              <a:rPr lang="en-US" dirty="0" err="1" smtClean="0"/>
              <a:t>Shrivastava</a:t>
            </a:r>
            <a:endParaRPr lang="en-IN" dirty="0"/>
          </a:p>
        </p:txBody>
      </p:sp>
    </p:spTree>
    <p:extLst>
      <p:ext uri="{BB962C8B-B14F-4D97-AF65-F5344CB8AC3E}">
        <p14:creationId xmlns:p14="http://schemas.microsoft.com/office/powerpoint/2010/main" val="3986789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NETduino 2 (.NET-programmable microcontroller) ID: 1228 - $34.95 ...">
            <a:extLst>
              <a:ext uri="{FF2B5EF4-FFF2-40B4-BE49-F238E27FC236}">
                <a16:creationId xmlns:a16="http://schemas.microsoft.com/office/drawing/2014/main" id="{23DE4410-56E3-48E7-AEBE-55D255E15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155" y="368300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EXAS INSTRUMENTS MSP-EXP430F5529LP MSP430F5529 USB LaunchPad Evaluation Kit">
            <a:extLst>
              <a:ext uri="{FF2B5EF4-FFF2-40B4-BE49-F238E27FC236}">
                <a16:creationId xmlns:a16="http://schemas.microsoft.com/office/drawing/2014/main" id="{AB91FDD9-74BF-452E-A191-3B183C94E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224" y="2592475"/>
            <a:ext cx="2390775" cy="1793081"/>
          </a:xfrm>
          <a:prstGeom prst="rect">
            <a:avLst/>
          </a:prstGeom>
          <a:noFill/>
          <a:extLst>
            <a:ext uri="{909E8E84-426E-40DD-AFC4-6F175D3DCCD1}">
              <a14:hiddenFill xmlns:a14="http://schemas.microsoft.com/office/drawing/2010/main">
                <a:solidFill>
                  <a:srgbClr val="FFFFFF"/>
                </a:solidFill>
              </a14:hiddenFill>
            </a:ext>
          </a:extLst>
        </p:spPr>
      </p:pic>
      <p:sp>
        <p:nvSpPr>
          <p:cNvPr id="41986" name="Rectangle 2">
            <a:extLst>
              <a:ext uri="{FF2B5EF4-FFF2-40B4-BE49-F238E27FC236}">
                <a16:creationId xmlns:a16="http://schemas.microsoft.com/office/drawing/2014/main" id="{63D438DE-37CF-4697-87B2-F06CD53ED902}"/>
              </a:ext>
            </a:extLst>
          </p:cNvPr>
          <p:cNvSpPr>
            <a:spLocks noGrp="1" noRot="1" noChangeArrowheads="1"/>
          </p:cNvSpPr>
          <p:nvPr>
            <p:ph type="title" idx="4294967295"/>
          </p:nvPr>
        </p:nvSpPr>
        <p:spPr/>
        <p:txBody>
          <a:bodyPr/>
          <a:lstStyle/>
          <a:p>
            <a:pPr eaLnBrk="1" hangingPunct="1"/>
            <a:r>
              <a:rPr lang="en-US" altLang="en-US" dirty="0" smtClean="0"/>
              <a:t>“Competitors“ to </a:t>
            </a:r>
            <a:r>
              <a:rPr lang="en-US" altLang="en-US" dirty="0"/>
              <a:t>the Arduino</a:t>
            </a:r>
          </a:p>
        </p:txBody>
      </p:sp>
      <p:sp>
        <p:nvSpPr>
          <p:cNvPr id="41987" name="Rectangle 3">
            <a:extLst>
              <a:ext uri="{FF2B5EF4-FFF2-40B4-BE49-F238E27FC236}">
                <a16:creationId xmlns:a16="http://schemas.microsoft.com/office/drawing/2014/main" id="{D73019BA-E828-429C-BE9B-96618312FFF2}"/>
              </a:ext>
            </a:extLst>
          </p:cNvPr>
          <p:cNvSpPr>
            <a:spLocks noGrp="1" noChangeArrowheads="1"/>
          </p:cNvSpPr>
          <p:nvPr>
            <p:ph type="body" idx="4294967295"/>
          </p:nvPr>
        </p:nvSpPr>
        <p:spPr/>
        <p:txBody>
          <a:bodyPr>
            <a:normAutofit/>
          </a:bodyPr>
          <a:lstStyle/>
          <a:p>
            <a:pPr eaLnBrk="1" hangingPunct="1">
              <a:lnSpc>
                <a:spcPct val="90000"/>
              </a:lnSpc>
            </a:pPr>
            <a:r>
              <a:rPr lang="en-US" altLang="en-US" dirty="0"/>
              <a:t>PIC controller</a:t>
            </a:r>
          </a:p>
          <a:p>
            <a:pPr lvl="1" eaLnBrk="1" hangingPunct="1">
              <a:lnSpc>
                <a:spcPct val="90000"/>
              </a:lnSpc>
            </a:pPr>
            <a:r>
              <a:rPr lang="en-US" altLang="en-US" dirty="0"/>
              <a:t>Microcontroller programmed with C or assembler</a:t>
            </a:r>
          </a:p>
          <a:p>
            <a:pPr eaLnBrk="1" hangingPunct="1">
              <a:lnSpc>
                <a:spcPct val="90000"/>
              </a:lnSpc>
            </a:pPr>
            <a:r>
              <a:rPr lang="en-US" altLang="en-US" dirty="0"/>
              <a:t>Alternatives to the Arduino line</a:t>
            </a:r>
          </a:p>
          <a:p>
            <a:pPr lvl="1" eaLnBrk="1" hangingPunct="1">
              <a:lnSpc>
                <a:spcPct val="90000"/>
              </a:lnSpc>
            </a:pPr>
            <a:r>
              <a:rPr lang="en-US" altLang="en-US" dirty="0" err="1"/>
              <a:t>Pinguino</a:t>
            </a:r>
            <a:r>
              <a:rPr lang="en-US" altLang="en-US" dirty="0"/>
              <a:t> – PIC controller</a:t>
            </a:r>
          </a:p>
          <a:p>
            <a:pPr lvl="1" eaLnBrk="1" hangingPunct="1">
              <a:lnSpc>
                <a:spcPct val="90000"/>
              </a:lnSpc>
            </a:pPr>
            <a:r>
              <a:rPr lang="en-US" altLang="en-US" dirty="0"/>
              <a:t>MSP430 – Texas Instruments; $4.30</a:t>
            </a:r>
          </a:p>
          <a:p>
            <a:pPr lvl="1" eaLnBrk="1" hangingPunct="1">
              <a:lnSpc>
                <a:spcPct val="90000"/>
              </a:lnSpc>
            </a:pPr>
            <a:r>
              <a:rPr lang="en-US" altLang="en-US" dirty="0"/>
              <a:t>Others: customs, Teensy, etc.</a:t>
            </a:r>
          </a:p>
          <a:p>
            <a:pPr eaLnBrk="1" hangingPunct="1">
              <a:lnSpc>
                <a:spcPct val="90000"/>
              </a:lnSpc>
            </a:pPr>
            <a:r>
              <a:rPr lang="en-US" altLang="en-US" dirty="0" err="1"/>
              <a:t>Netduino</a:t>
            </a:r>
            <a:endParaRPr lang="en-US" altLang="en-US" dirty="0"/>
          </a:p>
          <a:p>
            <a:pPr eaLnBrk="1" hangingPunct="1">
              <a:lnSpc>
                <a:spcPct val="90000"/>
              </a:lnSpc>
            </a:pPr>
            <a:r>
              <a:rPr lang="en-US" altLang="en-US" dirty="0"/>
              <a:t>Computers</a:t>
            </a:r>
          </a:p>
          <a:p>
            <a:pPr lvl="1" eaLnBrk="1" hangingPunct="1">
              <a:lnSpc>
                <a:spcPct val="90000"/>
              </a:lnSpc>
            </a:pPr>
            <a:r>
              <a:rPr lang="en-US" altLang="en-US" dirty="0"/>
              <a:t>Raspberry Pi</a:t>
            </a:r>
          </a:p>
          <a:p>
            <a:pPr lvl="1" eaLnBrk="1" hangingPunct="1">
              <a:lnSpc>
                <a:spcPct val="90000"/>
              </a:lnSpc>
            </a:pPr>
            <a:r>
              <a:rPr lang="en-US" altLang="en-US" dirty="0" err="1"/>
              <a:t>BeagleBones</a:t>
            </a:r>
            <a:r>
              <a:rPr lang="en-US" altLang="en-US" dirty="0"/>
              <a:t> – TI; has computer and controller</a:t>
            </a:r>
          </a:p>
        </p:txBody>
      </p:sp>
      <p:pic>
        <p:nvPicPr>
          <p:cNvPr id="3074" name="Picture 2" descr="PIC32-PINGUINO - Open Source Hardware Board">
            <a:extLst>
              <a:ext uri="{FF2B5EF4-FFF2-40B4-BE49-F238E27FC236}">
                <a16:creationId xmlns:a16="http://schemas.microsoft.com/office/drawing/2014/main" id="{0B8ED90B-540C-41C8-A5CB-ADB14048D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1950" y="1115219"/>
            <a:ext cx="3122083"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606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9349EC5-FDB1-4781-8151-0123FC2567AD}"/>
              </a:ext>
            </a:extLst>
          </p:cNvPr>
          <p:cNvSpPr>
            <a:spLocks noGrp="1" noRot="1" noChangeArrowheads="1"/>
          </p:cNvSpPr>
          <p:nvPr>
            <p:ph type="title" idx="4294967295"/>
          </p:nvPr>
        </p:nvSpPr>
        <p:spPr/>
        <p:txBody>
          <a:bodyPr/>
          <a:lstStyle/>
          <a:p>
            <a:pPr eaLnBrk="1" hangingPunct="1"/>
            <a:r>
              <a:rPr lang="en-US" altLang="en-US" dirty="0"/>
              <a:t>Arduino Types</a:t>
            </a:r>
          </a:p>
        </p:txBody>
      </p:sp>
      <p:sp>
        <p:nvSpPr>
          <p:cNvPr id="9219" name="Rectangle 3">
            <a:extLst>
              <a:ext uri="{FF2B5EF4-FFF2-40B4-BE49-F238E27FC236}">
                <a16:creationId xmlns:a16="http://schemas.microsoft.com/office/drawing/2014/main" id="{ABE6003E-CD68-4A3D-A8FD-3C8F982D396C}"/>
              </a:ext>
            </a:extLst>
          </p:cNvPr>
          <p:cNvSpPr>
            <a:spLocks noGrp="1" noChangeArrowheads="1"/>
          </p:cNvSpPr>
          <p:nvPr>
            <p:ph type="body" idx="4294967295"/>
          </p:nvPr>
        </p:nvSpPr>
        <p:spPr/>
        <p:txBody>
          <a:bodyPr>
            <a:normAutofit lnSpcReduction="10000"/>
          </a:bodyPr>
          <a:lstStyle/>
          <a:p>
            <a:pPr eaLnBrk="1" hangingPunct="1">
              <a:lnSpc>
                <a:spcPct val="90000"/>
              </a:lnSpc>
            </a:pPr>
            <a:r>
              <a:rPr lang="en-US" altLang="en-US" dirty="0"/>
              <a:t>Many different versions</a:t>
            </a:r>
          </a:p>
          <a:p>
            <a:pPr lvl="1" eaLnBrk="1" hangingPunct="1">
              <a:lnSpc>
                <a:spcPct val="90000"/>
              </a:lnSpc>
            </a:pPr>
            <a:r>
              <a:rPr lang="en-US" altLang="en-US" dirty="0"/>
              <a:t>Number of input/output channels</a:t>
            </a:r>
          </a:p>
          <a:p>
            <a:pPr lvl="1" eaLnBrk="1" hangingPunct="1">
              <a:lnSpc>
                <a:spcPct val="90000"/>
              </a:lnSpc>
            </a:pPr>
            <a:r>
              <a:rPr lang="en-US" altLang="en-US" dirty="0"/>
              <a:t>Form factor</a:t>
            </a:r>
          </a:p>
          <a:p>
            <a:pPr lvl="1" eaLnBrk="1" hangingPunct="1">
              <a:lnSpc>
                <a:spcPct val="90000"/>
              </a:lnSpc>
            </a:pPr>
            <a:r>
              <a:rPr lang="en-US" altLang="en-US" dirty="0"/>
              <a:t>Processor</a:t>
            </a:r>
          </a:p>
          <a:p>
            <a:pPr eaLnBrk="1" hangingPunct="1">
              <a:lnSpc>
                <a:spcPct val="90000"/>
              </a:lnSpc>
            </a:pPr>
            <a:r>
              <a:rPr lang="en-US" altLang="en-US" dirty="0"/>
              <a:t>Leonardo</a:t>
            </a:r>
          </a:p>
          <a:p>
            <a:pPr eaLnBrk="1" hangingPunct="1">
              <a:lnSpc>
                <a:spcPct val="90000"/>
              </a:lnSpc>
            </a:pPr>
            <a:r>
              <a:rPr lang="en-US" altLang="en-US" dirty="0"/>
              <a:t>Due</a:t>
            </a:r>
          </a:p>
          <a:p>
            <a:pPr eaLnBrk="1" hangingPunct="1">
              <a:lnSpc>
                <a:spcPct val="90000"/>
              </a:lnSpc>
            </a:pPr>
            <a:r>
              <a:rPr lang="en-US" altLang="en-US" dirty="0"/>
              <a:t>Micro</a:t>
            </a:r>
          </a:p>
          <a:p>
            <a:pPr eaLnBrk="1" hangingPunct="1">
              <a:lnSpc>
                <a:spcPct val="90000"/>
              </a:lnSpc>
            </a:pPr>
            <a:r>
              <a:rPr lang="en-US" altLang="en-US" dirty="0" err="1"/>
              <a:t>LilyPad</a:t>
            </a:r>
            <a:endParaRPr lang="en-US" altLang="en-US" dirty="0"/>
          </a:p>
          <a:p>
            <a:pPr eaLnBrk="1" hangingPunct="1">
              <a:lnSpc>
                <a:spcPct val="90000"/>
              </a:lnSpc>
            </a:pPr>
            <a:r>
              <a:rPr lang="en-US" altLang="en-US" dirty="0" err="1"/>
              <a:t>Esplora</a:t>
            </a:r>
            <a:endParaRPr lang="en-US" altLang="en-US" dirty="0"/>
          </a:p>
          <a:p>
            <a:pPr eaLnBrk="1" hangingPunct="1">
              <a:lnSpc>
                <a:spcPct val="90000"/>
              </a:lnSpc>
            </a:pPr>
            <a:r>
              <a:rPr lang="en-US" altLang="en-US" dirty="0"/>
              <a:t>Uno</a:t>
            </a:r>
          </a:p>
        </p:txBody>
      </p:sp>
      <p:pic>
        <p:nvPicPr>
          <p:cNvPr id="9220" name="Picture 4" descr="Arduinos">
            <a:extLst>
              <a:ext uri="{FF2B5EF4-FFF2-40B4-BE49-F238E27FC236}">
                <a16:creationId xmlns:a16="http://schemas.microsoft.com/office/drawing/2014/main" id="{0BC5E239-D690-41AF-9871-DF6E5E473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0488" y="2200276"/>
            <a:ext cx="6183312"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625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9CC49BE-54A8-49A6-8494-76592BC08054}"/>
              </a:ext>
            </a:extLst>
          </p:cNvPr>
          <p:cNvSpPr>
            <a:spLocks noGrp="1" noRot="1" noChangeArrowheads="1"/>
          </p:cNvSpPr>
          <p:nvPr>
            <p:ph type="title" idx="4294967295"/>
          </p:nvPr>
        </p:nvSpPr>
        <p:spPr/>
        <p:txBody>
          <a:bodyPr/>
          <a:lstStyle/>
          <a:p>
            <a:pPr eaLnBrk="1" hangingPunct="1"/>
            <a:r>
              <a:rPr lang="en-US" altLang="en-US" dirty="0"/>
              <a:t>Leonardo</a:t>
            </a:r>
          </a:p>
        </p:txBody>
      </p:sp>
      <p:sp>
        <p:nvSpPr>
          <p:cNvPr id="10243" name="Rectangle 3">
            <a:extLst>
              <a:ext uri="{FF2B5EF4-FFF2-40B4-BE49-F238E27FC236}">
                <a16:creationId xmlns:a16="http://schemas.microsoft.com/office/drawing/2014/main" id="{C9087257-7EF4-4580-9B8C-174606E680E5}"/>
              </a:ext>
            </a:extLst>
          </p:cNvPr>
          <p:cNvSpPr>
            <a:spLocks noGrp="1" noChangeArrowheads="1"/>
          </p:cNvSpPr>
          <p:nvPr>
            <p:ph type="body" idx="4294967295"/>
          </p:nvPr>
        </p:nvSpPr>
        <p:spPr>
          <a:xfrm>
            <a:off x="952500" y="1600200"/>
            <a:ext cx="8229600" cy="1371600"/>
          </a:xfrm>
        </p:spPr>
        <p:txBody>
          <a:bodyPr>
            <a:noAutofit/>
          </a:bodyPr>
          <a:lstStyle/>
          <a:p>
            <a:pPr eaLnBrk="1" hangingPunct="1"/>
            <a:r>
              <a:rPr lang="en-US" altLang="en-US" sz="2400" dirty="0"/>
              <a:t>Compared to the Uno, a slight upgrade.</a:t>
            </a:r>
          </a:p>
          <a:p>
            <a:pPr eaLnBrk="1" hangingPunct="1"/>
            <a:r>
              <a:rPr lang="en-US" altLang="en-US" sz="2400" dirty="0"/>
              <a:t>Built in USB compatibility</a:t>
            </a:r>
          </a:p>
          <a:p>
            <a:pPr marL="0" indent="0" eaLnBrk="1" hangingPunct="1">
              <a:buNone/>
            </a:pPr>
            <a:endParaRPr lang="en-US" altLang="en-US" sz="1800" dirty="0">
              <a:effectLst>
                <a:outerShdw blurRad="38100" dist="38100" dir="2700000" algn="tl">
                  <a:srgbClr val="000000"/>
                </a:outerShdw>
              </a:effectLst>
            </a:endParaRPr>
          </a:p>
        </p:txBody>
      </p:sp>
      <p:pic>
        <p:nvPicPr>
          <p:cNvPr id="10244" name="Picture 8" descr="Leonardo">
            <a:extLst>
              <a:ext uri="{FF2B5EF4-FFF2-40B4-BE49-F238E27FC236}">
                <a16:creationId xmlns:a16="http://schemas.microsoft.com/office/drawing/2014/main" id="{B0F077E7-6638-44E0-86AD-BA3766829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24013"/>
            <a:ext cx="571658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9">
            <a:extLst>
              <a:ext uri="{FF2B5EF4-FFF2-40B4-BE49-F238E27FC236}">
                <a16:creationId xmlns:a16="http://schemas.microsoft.com/office/drawing/2014/main" id="{8067D8B8-9388-40CB-8989-F4C3B76844BF}"/>
              </a:ext>
            </a:extLst>
          </p:cNvPr>
          <p:cNvSpPr>
            <a:spLocks noChangeArrowheads="1"/>
          </p:cNvSpPr>
          <p:nvPr/>
        </p:nvSpPr>
        <p:spPr bwMode="auto">
          <a:xfrm>
            <a:off x="704850" y="2609850"/>
            <a:ext cx="3581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Garamond" panose="02020404030301010803" pitchFamily="18" charset="0"/>
                <a:cs typeface="Arial" panose="020B0604020202020204" pitchFamily="34" charset="0"/>
              </a:defRPr>
            </a:lvl1pPr>
            <a:lvl2pPr marL="742950" indent="-285750" eaLnBrk="0" hangingPunct="0">
              <a:defRPr>
                <a:solidFill>
                  <a:schemeClr val="tx1"/>
                </a:solidFill>
                <a:latin typeface="Garamond" panose="02020404030301010803" pitchFamily="18" charset="0"/>
                <a:cs typeface="Arial" panose="020B0604020202020204" pitchFamily="34" charset="0"/>
              </a:defRPr>
            </a:lvl2pPr>
            <a:lvl3pPr marL="1143000" indent="-228600" eaLnBrk="0" hangingPunct="0">
              <a:defRPr>
                <a:solidFill>
                  <a:schemeClr val="tx1"/>
                </a:solidFill>
                <a:latin typeface="Garamond" panose="02020404030301010803" pitchFamily="18" charset="0"/>
                <a:cs typeface="Arial" panose="020B0604020202020204" pitchFamily="34" charset="0"/>
              </a:defRPr>
            </a:lvl3pPr>
            <a:lvl4pPr marL="1600200" indent="-228600" eaLnBrk="0" hangingPunct="0">
              <a:defRPr>
                <a:solidFill>
                  <a:schemeClr val="tx1"/>
                </a:solidFill>
                <a:latin typeface="Garamond" panose="02020404030301010803" pitchFamily="18" charset="0"/>
                <a:cs typeface="Arial" panose="020B0604020202020204" pitchFamily="34" charset="0"/>
              </a:defRPr>
            </a:lvl4pPr>
            <a:lvl5pPr marL="2057400" indent="-228600" eaLnBrk="0" hangingPunct="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Garamond" panose="02020404030301010803" pitchFamily="18" charset="0"/>
                <a:cs typeface="Arial" panose="020B0604020202020204" pitchFamily="34" charset="0"/>
              </a:defRPr>
            </a:lvl9pPr>
          </a:lstStyle>
          <a:p>
            <a:pPr marL="457200" lvl="1" indent="0" eaLnBrk="1" hangingPunct="1">
              <a:spcBef>
                <a:spcPct val="20000"/>
              </a:spcBef>
              <a:buClr>
                <a:schemeClr val="hlink"/>
              </a:buClr>
              <a:buSzPct val="70000"/>
            </a:pPr>
            <a:r>
              <a:rPr lang="en-US" altLang="en-US" sz="2800" dirty="0"/>
              <a:t>Presents to PC as a mouse or keyboard</a:t>
            </a:r>
          </a:p>
        </p:txBody>
      </p:sp>
    </p:spTree>
    <p:extLst>
      <p:ext uri="{BB962C8B-B14F-4D97-AF65-F5344CB8AC3E}">
        <p14:creationId xmlns:p14="http://schemas.microsoft.com/office/powerpoint/2010/main" val="412153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86013FEF-820C-47D2-AB7E-5B28249292BD}"/>
              </a:ext>
            </a:extLst>
          </p:cNvPr>
          <p:cNvSpPr>
            <a:spLocks noGrp="1" noRot="1" noChangeArrowheads="1"/>
          </p:cNvSpPr>
          <p:nvPr>
            <p:ph type="title" idx="4294967295"/>
          </p:nvPr>
        </p:nvSpPr>
        <p:spPr/>
        <p:txBody>
          <a:bodyPr/>
          <a:lstStyle/>
          <a:p>
            <a:pPr eaLnBrk="1" hangingPunct="1"/>
            <a:r>
              <a:rPr lang="en-US" altLang="en-US" dirty="0"/>
              <a:t>Due</a:t>
            </a:r>
          </a:p>
        </p:txBody>
      </p:sp>
      <p:sp>
        <p:nvSpPr>
          <p:cNvPr id="11267" name="Rectangle 3">
            <a:extLst>
              <a:ext uri="{FF2B5EF4-FFF2-40B4-BE49-F238E27FC236}">
                <a16:creationId xmlns:a16="http://schemas.microsoft.com/office/drawing/2014/main" id="{F0371D2D-A99B-4B24-9C59-1DCD6E2460AF}"/>
              </a:ext>
            </a:extLst>
          </p:cNvPr>
          <p:cNvSpPr>
            <a:spLocks noGrp="1" noChangeArrowheads="1"/>
          </p:cNvSpPr>
          <p:nvPr>
            <p:ph type="body" idx="4294967295"/>
          </p:nvPr>
        </p:nvSpPr>
        <p:spPr/>
        <p:txBody>
          <a:bodyPr/>
          <a:lstStyle/>
          <a:p>
            <a:pPr eaLnBrk="1" hangingPunct="1"/>
            <a:r>
              <a:rPr lang="en-US" altLang="en-US" dirty="0"/>
              <a:t>Much faster processor, many more pins</a:t>
            </a:r>
          </a:p>
          <a:p>
            <a:pPr eaLnBrk="1" hangingPunct="1"/>
            <a:r>
              <a:rPr lang="en-US" altLang="en-US" dirty="0"/>
              <a:t>Operates on 3.3 volts</a:t>
            </a:r>
          </a:p>
          <a:p>
            <a:pPr eaLnBrk="1" hangingPunct="1"/>
            <a:r>
              <a:rPr lang="en-US" altLang="en-US" dirty="0"/>
              <a:t>Similar to the Mega</a:t>
            </a:r>
          </a:p>
        </p:txBody>
      </p:sp>
      <p:pic>
        <p:nvPicPr>
          <p:cNvPr id="11268" name="Picture 4" descr="Due">
            <a:extLst>
              <a:ext uri="{FF2B5EF4-FFF2-40B4-BE49-F238E27FC236}">
                <a16:creationId xmlns:a16="http://schemas.microsoft.com/office/drawing/2014/main" id="{9DA9FD37-68A5-4675-860F-5F273027A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75" y="2647951"/>
            <a:ext cx="5716588"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9431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9FCA2E8-BC98-4293-9618-6B2187C0DE37}"/>
              </a:ext>
            </a:extLst>
          </p:cNvPr>
          <p:cNvSpPr>
            <a:spLocks noGrp="1" noRot="1" noChangeArrowheads="1"/>
          </p:cNvSpPr>
          <p:nvPr>
            <p:ph type="title" idx="4294967295"/>
          </p:nvPr>
        </p:nvSpPr>
        <p:spPr/>
        <p:txBody>
          <a:bodyPr/>
          <a:lstStyle/>
          <a:p>
            <a:pPr eaLnBrk="1" hangingPunct="1"/>
            <a:r>
              <a:rPr lang="en-US" altLang="en-US" dirty="0"/>
              <a:t>Micro</a:t>
            </a:r>
          </a:p>
        </p:txBody>
      </p:sp>
      <p:sp>
        <p:nvSpPr>
          <p:cNvPr id="12291" name="Rectangle 3">
            <a:extLst>
              <a:ext uri="{FF2B5EF4-FFF2-40B4-BE49-F238E27FC236}">
                <a16:creationId xmlns:a16="http://schemas.microsoft.com/office/drawing/2014/main" id="{F4458E3A-D0DF-4273-931E-19A1006E5C57}"/>
              </a:ext>
            </a:extLst>
          </p:cNvPr>
          <p:cNvSpPr>
            <a:spLocks noGrp="1" noChangeArrowheads="1"/>
          </p:cNvSpPr>
          <p:nvPr>
            <p:ph type="body" idx="4294967295"/>
          </p:nvPr>
        </p:nvSpPr>
        <p:spPr/>
        <p:txBody>
          <a:bodyPr/>
          <a:lstStyle/>
          <a:p>
            <a:pPr eaLnBrk="1" hangingPunct="1"/>
            <a:r>
              <a:rPr lang="en-US" altLang="en-US" dirty="0"/>
              <a:t>When size matters: Micro, Nano, Mini</a:t>
            </a:r>
          </a:p>
          <a:p>
            <a:pPr eaLnBrk="1" hangingPunct="1"/>
            <a:r>
              <a:rPr lang="en-US" altLang="en-US" dirty="0"/>
              <a:t>Includes all functionality of the Leonardo</a:t>
            </a:r>
          </a:p>
          <a:p>
            <a:pPr eaLnBrk="1" hangingPunct="1"/>
            <a:r>
              <a:rPr lang="en-US" altLang="en-US" dirty="0"/>
              <a:t>Easily usable on a breadboard</a:t>
            </a:r>
          </a:p>
        </p:txBody>
      </p:sp>
      <p:pic>
        <p:nvPicPr>
          <p:cNvPr id="12292" name="Picture 4" descr="Micro">
            <a:extLst>
              <a:ext uri="{FF2B5EF4-FFF2-40B4-BE49-F238E27FC236}">
                <a16:creationId xmlns:a16="http://schemas.microsoft.com/office/drawing/2014/main" id="{CA0C79F5-BDAF-4269-B031-5EF6984D1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480" y="3548514"/>
            <a:ext cx="5716588"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747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AEEAC8-87D0-46A6-94D7-6483AB676E7E}"/>
              </a:ext>
            </a:extLst>
          </p:cNvPr>
          <p:cNvSpPr>
            <a:spLocks noGrp="1" noRot="1" noChangeArrowheads="1"/>
          </p:cNvSpPr>
          <p:nvPr>
            <p:ph type="title" idx="4294967295"/>
          </p:nvPr>
        </p:nvSpPr>
        <p:spPr/>
        <p:txBody>
          <a:bodyPr/>
          <a:lstStyle/>
          <a:p>
            <a:pPr eaLnBrk="1" hangingPunct="1"/>
            <a:r>
              <a:rPr lang="en-US" altLang="en-US" dirty="0" err="1"/>
              <a:t>LilyPad</a:t>
            </a:r>
            <a:endParaRPr lang="en-US" altLang="en-US" dirty="0"/>
          </a:p>
        </p:txBody>
      </p:sp>
      <p:sp>
        <p:nvSpPr>
          <p:cNvPr id="13315" name="Rectangle 3">
            <a:extLst>
              <a:ext uri="{FF2B5EF4-FFF2-40B4-BE49-F238E27FC236}">
                <a16:creationId xmlns:a16="http://schemas.microsoft.com/office/drawing/2014/main" id="{6419B81D-2BC2-444E-B74C-9A959987D16C}"/>
              </a:ext>
            </a:extLst>
          </p:cNvPr>
          <p:cNvSpPr>
            <a:spLocks noGrp="1" noChangeArrowheads="1"/>
          </p:cNvSpPr>
          <p:nvPr>
            <p:ph type="body" idx="4294967295"/>
          </p:nvPr>
        </p:nvSpPr>
        <p:spPr/>
        <p:txBody>
          <a:bodyPr/>
          <a:lstStyle/>
          <a:p>
            <a:pPr eaLnBrk="1" hangingPunct="1"/>
            <a:r>
              <a:rPr lang="en-US" altLang="en-US" dirty="0" err="1"/>
              <a:t>LilyPad</a:t>
            </a:r>
            <a:r>
              <a:rPr lang="en-US" altLang="en-US" dirty="0"/>
              <a:t> is popular for clothing-based projects.</a:t>
            </a:r>
          </a:p>
        </p:txBody>
      </p:sp>
      <p:pic>
        <p:nvPicPr>
          <p:cNvPr id="13316" name="Picture 4" descr="LIlypad Embroidery">
            <a:extLst>
              <a:ext uri="{FF2B5EF4-FFF2-40B4-BE49-F238E27FC236}">
                <a16:creationId xmlns:a16="http://schemas.microsoft.com/office/drawing/2014/main" id="{A351FA15-8B26-44B3-912B-D2FC1DE01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3821" y="3120191"/>
            <a:ext cx="3981449" cy="298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Micro USB Lilytiny Lilypad ATtiny85 Development Board">
            <a:extLst>
              <a:ext uri="{FF2B5EF4-FFF2-40B4-BE49-F238E27FC236}">
                <a16:creationId xmlns:a16="http://schemas.microsoft.com/office/drawing/2014/main" id="{2545B1B7-D7B6-43CD-96D1-0DA9DE05A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005" y="3051810"/>
            <a:ext cx="32575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666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AFEF305-676E-4575-8D61-B7153A51F680}"/>
              </a:ext>
            </a:extLst>
          </p:cNvPr>
          <p:cNvSpPr>
            <a:spLocks noGrp="1" noRot="1" noChangeArrowheads="1"/>
          </p:cNvSpPr>
          <p:nvPr>
            <p:ph type="title" idx="4294967295"/>
          </p:nvPr>
        </p:nvSpPr>
        <p:spPr/>
        <p:txBody>
          <a:bodyPr/>
          <a:lstStyle/>
          <a:p>
            <a:pPr eaLnBrk="1" hangingPunct="1"/>
            <a:r>
              <a:rPr lang="en-US" altLang="en-US" dirty="0" err="1"/>
              <a:t>Esplora</a:t>
            </a:r>
            <a:endParaRPr lang="en-US" altLang="en-US" dirty="0"/>
          </a:p>
        </p:txBody>
      </p:sp>
      <p:sp>
        <p:nvSpPr>
          <p:cNvPr id="14339" name="Rectangle 3">
            <a:extLst>
              <a:ext uri="{FF2B5EF4-FFF2-40B4-BE49-F238E27FC236}">
                <a16:creationId xmlns:a16="http://schemas.microsoft.com/office/drawing/2014/main" id="{240E5C10-5104-4D07-AF51-BBCABB7FC7F1}"/>
              </a:ext>
            </a:extLst>
          </p:cNvPr>
          <p:cNvSpPr>
            <a:spLocks noGrp="1" noChangeArrowheads="1"/>
          </p:cNvSpPr>
          <p:nvPr>
            <p:ph type="body" idx="4294967295"/>
          </p:nvPr>
        </p:nvSpPr>
        <p:spPr/>
        <p:txBody>
          <a:bodyPr/>
          <a:lstStyle/>
          <a:p>
            <a:pPr eaLnBrk="1" hangingPunct="1"/>
            <a:r>
              <a:rPr lang="en-US" altLang="en-US" dirty="0"/>
              <a:t>Game controller</a:t>
            </a:r>
          </a:p>
          <a:p>
            <a:pPr eaLnBrk="1" hangingPunct="1"/>
            <a:r>
              <a:rPr lang="en-US" altLang="en-US" dirty="0"/>
              <a:t>Includes joystick, four buttons, linear potentiometer (slider), microphone, light sensor, temperature sensor, three-axis accelerometer.</a:t>
            </a:r>
          </a:p>
          <a:p>
            <a:pPr eaLnBrk="1" hangingPunct="1"/>
            <a:r>
              <a:rPr lang="en-US" altLang="en-US" dirty="0"/>
              <a:t>Not the standard set of IO pins.</a:t>
            </a:r>
          </a:p>
        </p:txBody>
      </p:sp>
      <p:pic>
        <p:nvPicPr>
          <p:cNvPr id="14340" name="Picture 4" descr="Esplora">
            <a:extLst>
              <a:ext uri="{FF2B5EF4-FFF2-40B4-BE49-F238E27FC236}">
                <a16:creationId xmlns:a16="http://schemas.microsoft.com/office/drawing/2014/main" id="{F591C654-BE49-4669-92FA-FF5478A53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213" y="3624263"/>
            <a:ext cx="5716587"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25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0559847-72A0-41CC-84DC-0DD5D72D4925}"/>
              </a:ext>
            </a:extLst>
          </p:cNvPr>
          <p:cNvSpPr>
            <a:spLocks noGrp="1" noRot="1" noChangeArrowheads="1"/>
          </p:cNvSpPr>
          <p:nvPr>
            <p:ph type="title" idx="4294967295"/>
          </p:nvPr>
        </p:nvSpPr>
        <p:spPr>
          <a:xfrm>
            <a:off x="379412" y="353191"/>
            <a:ext cx="10515600" cy="1325563"/>
          </a:xfrm>
        </p:spPr>
        <p:txBody>
          <a:bodyPr/>
          <a:lstStyle/>
          <a:p>
            <a:pPr eaLnBrk="1" hangingPunct="1"/>
            <a:r>
              <a:rPr lang="en-US" altLang="en-US" dirty="0"/>
              <a:t>Mega</a:t>
            </a:r>
          </a:p>
        </p:txBody>
      </p:sp>
      <p:sp>
        <p:nvSpPr>
          <p:cNvPr id="15363" name="Rectangle 3">
            <a:extLst>
              <a:ext uri="{FF2B5EF4-FFF2-40B4-BE49-F238E27FC236}">
                <a16:creationId xmlns:a16="http://schemas.microsoft.com/office/drawing/2014/main" id="{C06563E1-F4F7-42C4-AAE3-6D5930B27560}"/>
              </a:ext>
            </a:extLst>
          </p:cNvPr>
          <p:cNvSpPr>
            <a:spLocks noGrp="1" noChangeArrowheads="1"/>
          </p:cNvSpPr>
          <p:nvPr>
            <p:ph type="body" idx="4294967295"/>
          </p:nvPr>
        </p:nvSpPr>
        <p:spPr>
          <a:xfrm>
            <a:off x="379412" y="1825625"/>
            <a:ext cx="10515600" cy="4351338"/>
          </a:xfrm>
        </p:spPr>
        <p:txBody>
          <a:bodyPr/>
          <a:lstStyle/>
          <a:p>
            <a:pPr eaLnBrk="1" hangingPunct="1"/>
            <a:r>
              <a:rPr lang="en-US" altLang="en-US" dirty="0"/>
              <a:t>Compared to the Uno, the Mega:</a:t>
            </a:r>
          </a:p>
          <a:p>
            <a:pPr lvl="1" eaLnBrk="1" hangingPunct="1"/>
            <a:r>
              <a:rPr lang="en-US" altLang="en-US" dirty="0"/>
              <a:t>Many more communication pins</a:t>
            </a:r>
          </a:p>
          <a:p>
            <a:pPr lvl="1" eaLnBrk="1" hangingPunct="1"/>
            <a:r>
              <a:rPr lang="en-US" altLang="en-US" dirty="0"/>
              <a:t>More memory</a:t>
            </a:r>
          </a:p>
        </p:txBody>
      </p:sp>
      <p:pic>
        <p:nvPicPr>
          <p:cNvPr id="15364" name="Picture 4" descr="Mega">
            <a:extLst>
              <a:ext uri="{FF2B5EF4-FFF2-40B4-BE49-F238E27FC236}">
                <a16:creationId xmlns:a16="http://schemas.microsoft.com/office/drawing/2014/main" id="{3D001DDC-1A3F-45CB-BACF-2E3FE8734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650" y="2849029"/>
            <a:ext cx="57165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08588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50A20B-D1DD-447D-9506-65BBE8A79561}"/>
              </a:ext>
            </a:extLst>
          </p:cNvPr>
          <p:cNvSpPr>
            <a:spLocks noGrp="1" noRot="1" noChangeArrowheads="1"/>
          </p:cNvSpPr>
          <p:nvPr>
            <p:ph type="title" idx="4294967295"/>
          </p:nvPr>
        </p:nvSpPr>
        <p:spPr/>
        <p:txBody>
          <a:bodyPr/>
          <a:lstStyle/>
          <a:p>
            <a:pPr eaLnBrk="1" hangingPunct="1"/>
            <a:r>
              <a:rPr lang="en-US" altLang="en-US" dirty="0"/>
              <a:t>Arduino Uno Close Up</a:t>
            </a:r>
          </a:p>
        </p:txBody>
      </p:sp>
      <p:sp>
        <p:nvSpPr>
          <p:cNvPr id="16387" name="Rectangle 3">
            <a:extLst>
              <a:ext uri="{FF2B5EF4-FFF2-40B4-BE49-F238E27FC236}">
                <a16:creationId xmlns:a16="http://schemas.microsoft.com/office/drawing/2014/main" id="{7248742D-95BF-4F04-9338-7356BAC97C3B}"/>
              </a:ext>
            </a:extLst>
          </p:cNvPr>
          <p:cNvSpPr>
            <a:spLocks noGrp="1" noChangeArrowheads="1"/>
          </p:cNvSpPr>
          <p:nvPr>
            <p:ph type="body" idx="4294967295"/>
          </p:nvPr>
        </p:nvSpPr>
        <p:spPr/>
        <p:txBody>
          <a:bodyPr/>
          <a:lstStyle/>
          <a:p>
            <a:pPr eaLnBrk="1" hangingPunct="1"/>
            <a:r>
              <a:rPr lang="en-US" altLang="en-US" dirty="0"/>
              <a:t>The pins are in three groups:</a:t>
            </a:r>
          </a:p>
          <a:p>
            <a:pPr lvl="1" eaLnBrk="1" hangingPunct="1"/>
            <a:r>
              <a:rPr lang="en-US" altLang="en-US" dirty="0"/>
              <a:t>Invented in 2010</a:t>
            </a:r>
          </a:p>
          <a:p>
            <a:pPr lvl="1" eaLnBrk="1" hangingPunct="1"/>
            <a:r>
              <a:rPr lang="en-US" altLang="en-US" dirty="0"/>
              <a:t>14 digital pins</a:t>
            </a:r>
          </a:p>
          <a:p>
            <a:pPr lvl="1" eaLnBrk="1" hangingPunct="1"/>
            <a:r>
              <a:rPr lang="en-US" altLang="en-US" dirty="0"/>
              <a:t>6 analog pins</a:t>
            </a:r>
          </a:p>
          <a:p>
            <a:pPr lvl="1" eaLnBrk="1" hangingPunct="1"/>
            <a:r>
              <a:rPr lang="en-US" altLang="en-US" dirty="0"/>
              <a:t>power</a:t>
            </a:r>
          </a:p>
        </p:txBody>
      </p:sp>
      <p:pic>
        <p:nvPicPr>
          <p:cNvPr id="16388" name="Picture 4" descr="Uno">
            <a:extLst>
              <a:ext uri="{FF2B5EF4-FFF2-40B4-BE49-F238E27FC236}">
                <a16:creationId xmlns:a16="http://schemas.microsoft.com/office/drawing/2014/main" id="{0E379F4E-6FED-4ED9-872C-C27C3AC1E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1535112"/>
            <a:ext cx="6172200"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4909330B-AE26-49AC-9434-FE42E29D6667}"/>
              </a:ext>
            </a:extLst>
          </p:cNvPr>
          <p:cNvSpPr>
            <a:spLocks noGrp="1"/>
          </p:cNvSpPr>
          <p:nvPr>
            <p:ph type="ftr" sz="quarter" idx="11"/>
          </p:nvPr>
        </p:nvSpPr>
        <p:spPr/>
        <p:txBody>
          <a:bodyPr/>
          <a:lstStyle/>
          <a:p>
            <a:r>
              <a:rPr lang="en-US"/>
              <a:t>Dr. Ravi Kant RKV, Deptt of CSE - Specialization, Jain Deemed to be University</a:t>
            </a:r>
            <a:endParaRPr lang="en-IN"/>
          </a:p>
        </p:txBody>
      </p:sp>
    </p:spTree>
    <p:extLst>
      <p:ext uri="{BB962C8B-B14F-4D97-AF65-F5344CB8AC3E}">
        <p14:creationId xmlns:p14="http://schemas.microsoft.com/office/powerpoint/2010/main" val="2408511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D3433E3-2AFF-4AD8-ABB6-6402A1295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671" y="3445711"/>
            <a:ext cx="3114675" cy="3114675"/>
          </a:xfrm>
          <a:prstGeom prst="rect">
            <a:avLst/>
          </a:prstGeom>
          <a:noFill/>
          <a:extLst>
            <a:ext uri="{909E8E84-426E-40DD-AFC4-6F175D3DCCD1}">
              <a14:hiddenFill xmlns:a14="http://schemas.microsoft.com/office/drawing/2010/main">
                <a:solidFill>
                  <a:srgbClr val="FFFFFF"/>
                </a:solidFill>
              </a14:hiddenFill>
            </a:ext>
          </a:extLst>
        </p:spPr>
      </p:pic>
      <p:sp>
        <p:nvSpPr>
          <p:cNvPr id="5121" name="Rectangle 1">
            <a:extLst>
              <a:ext uri="{FF2B5EF4-FFF2-40B4-BE49-F238E27FC236}">
                <a16:creationId xmlns:a16="http://schemas.microsoft.com/office/drawing/2014/main" id="{06F39BC9-5CD3-4B6D-9B6F-309ED16FD473}"/>
              </a:ext>
            </a:extLst>
          </p:cNvPr>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Arduino</a:t>
            </a:r>
            <a:r>
              <a:rPr lang="en-US" dirty="0"/>
              <a:t> Shields</a:t>
            </a:r>
          </a:p>
        </p:txBody>
      </p:sp>
      <p:pic>
        <p:nvPicPr>
          <p:cNvPr id="13315" name="Picture 1" descr="09490-01.jpg">
            <a:extLst>
              <a:ext uri="{FF2B5EF4-FFF2-40B4-BE49-F238E27FC236}">
                <a16:creationId xmlns:a16="http://schemas.microsoft.com/office/drawing/2014/main" id="{2CCED480-3270-4BE3-A1A8-E5FAF1BD11A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62500" y="1840847"/>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2" descr="09490-02.jpg">
            <a:extLst>
              <a:ext uri="{FF2B5EF4-FFF2-40B4-BE49-F238E27FC236}">
                <a16:creationId xmlns:a16="http://schemas.microsoft.com/office/drawing/2014/main" id="{697D691C-DE92-4F45-B47D-F69046FC925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6686" y="1899166"/>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3" descr="09490-05.jpg">
            <a:extLst>
              <a:ext uri="{FF2B5EF4-FFF2-40B4-BE49-F238E27FC236}">
                <a16:creationId xmlns:a16="http://schemas.microsoft.com/office/drawing/2014/main" id="{AF0171D7-98E3-4BAD-8823-65638CF74A52}"/>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93026" y="1690688"/>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4" descr="10007-01.jpg">
            <a:extLst>
              <a:ext uri="{FF2B5EF4-FFF2-40B4-BE49-F238E27FC236}">
                <a16:creationId xmlns:a16="http://schemas.microsoft.com/office/drawing/2014/main" id="{081C4994-7483-406E-99DE-C138FD1ACC95}"/>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523" y="3593447"/>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Rectangle 1">
            <a:extLst>
              <a:ext uri="{FF2B5EF4-FFF2-40B4-BE49-F238E27FC236}">
                <a16:creationId xmlns:a16="http://schemas.microsoft.com/office/drawing/2014/main" id="{32A16452-6B1A-4096-A2B6-034C484585F3}"/>
              </a:ext>
            </a:extLst>
          </p:cNvPr>
          <p:cNvSpPr>
            <a:spLocks noChangeArrowheads="1"/>
          </p:cNvSpPr>
          <p:nvPr/>
        </p:nvSpPr>
        <p:spPr bwMode="auto">
          <a:xfrm>
            <a:off x="2608263" y="160020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buClr>
                <a:srgbClr val="000000"/>
              </a:buClr>
              <a:buSzPct val="100000"/>
              <a:buFont typeface="Times New Roman" panose="02020603050405020304" pitchFamily="18" charset="0"/>
              <a:buNone/>
            </a:pPr>
            <a:r>
              <a:rPr lang="en-US" altLang="en-US"/>
              <a:t>PCB	</a:t>
            </a:r>
          </a:p>
        </p:txBody>
      </p:sp>
      <p:sp>
        <p:nvSpPr>
          <p:cNvPr id="13320" name="Rectangle 2">
            <a:extLst>
              <a:ext uri="{FF2B5EF4-FFF2-40B4-BE49-F238E27FC236}">
                <a16:creationId xmlns:a16="http://schemas.microsoft.com/office/drawing/2014/main" id="{A61924D5-B4C9-4D74-AF0F-DF7E8D7A522C}"/>
              </a:ext>
            </a:extLst>
          </p:cNvPr>
          <p:cNvSpPr>
            <a:spLocks noChangeArrowheads="1"/>
          </p:cNvSpPr>
          <p:nvPr/>
        </p:nvSpPr>
        <p:spPr bwMode="auto">
          <a:xfrm>
            <a:off x="5232401" y="1576388"/>
            <a:ext cx="12378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buClr>
                <a:srgbClr val="000000"/>
              </a:buClr>
              <a:buSzPct val="100000"/>
              <a:buFont typeface="Times New Roman" panose="02020603050405020304" pitchFamily="18" charset="0"/>
              <a:buNone/>
            </a:pPr>
            <a:r>
              <a:rPr lang="en-US" altLang="en-US"/>
              <a:t>Built Shield</a:t>
            </a:r>
          </a:p>
        </p:txBody>
      </p:sp>
      <p:sp>
        <p:nvSpPr>
          <p:cNvPr id="13321" name="Rectangle 4">
            <a:extLst>
              <a:ext uri="{FF2B5EF4-FFF2-40B4-BE49-F238E27FC236}">
                <a16:creationId xmlns:a16="http://schemas.microsoft.com/office/drawing/2014/main" id="{9F20E643-4E8E-4EFF-8AAD-4467264DBC51}"/>
              </a:ext>
            </a:extLst>
          </p:cNvPr>
          <p:cNvSpPr>
            <a:spLocks noChangeArrowheads="1"/>
          </p:cNvSpPr>
          <p:nvPr/>
        </p:nvSpPr>
        <p:spPr bwMode="auto">
          <a:xfrm>
            <a:off x="8313505" y="1576388"/>
            <a:ext cx="15847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Clr>
                <a:srgbClr val="000000"/>
              </a:buClr>
              <a:buSzPct val="100000"/>
              <a:buFont typeface="Times New Roman" panose="02020603050405020304" pitchFamily="18" charset="0"/>
              <a:buNone/>
            </a:pPr>
            <a:r>
              <a:rPr lang="en-US" altLang="en-US"/>
              <a:t>Inserted Shield</a:t>
            </a:r>
          </a:p>
        </p:txBody>
      </p:sp>
      <p:sp>
        <p:nvSpPr>
          <p:cNvPr id="2" name="Footer Placeholder 1">
            <a:extLst>
              <a:ext uri="{FF2B5EF4-FFF2-40B4-BE49-F238E27FC236}">
                <a16:creationId xmlns:a16="http://schemas.microsoft.com/office/drawing/2014/main" id="{354431AB-5657-4338-9618-34360A51BD37}"/>
              </a:ext>
            </a:extLst>
          </p:cNvPr>
          <p:cNvSpPr>
            <a:spLocks noGrp="1"/>
          </p:cNvSpPr>
          <p:nvPr>
            <p:ph type="ftr" sz="quarter" idx="11"/>
          </p:nvPr>
        </p:nvSpPr>
        <p:spPr/>
        <p:txBody>
          <a:bodyPr/>
          <a:lstStyle/>
          <a:p>
            <a:r>
              <a:rPr lang="en-US"/>
              <a:t>Dr. Ravi Kant RKV, Deptt of CSE - Specialization, Jain Deemed to be University</a:t>
            </a:r>
            <a:endParaRPr lang="en-IN"/>
          </a:p>
        </p:txBody>
      </p:sp>
      <p:pic>
        <p:nvPicPr>
          <p:cNvPr id="2052" name="Picture 4">
            <a:extLst>
              <a:ext uri="{FF2B5EF4-FFF2-40B4-BE49-F238E27FC236}">
                <a16:creationId xmlns:a16="http://schemas.microsoft.com/office/drawing/2014/main" id="{FCF7A4B4-3F44-477F-B645-CDE67E1C39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1494" y="3864810"/>
            <a:ext cx="22764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1790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7E65F39-3511-4C9D-BCFC-D2E4B1A7EE61}"/>
              </a:ext>
            </a:extLst>
          </p:cNvPr>
          <p:cNvSpPr>
            <a:spLocks noGrp="1" noRot="1" noChangeArrowheads="1"/>
          </p:cNvSpPr>
          <p:nvPr>
            <p:ph type="title" idx="4294967295"/>
          </p:nvPr>
        </p:nvSpPr>
        <p:spPr/>
        <p:txBody>
          <a:bodyPr/>
          <a:lstStyle/>
          <a:p>
            <a:pPr eaLnBrk="1" hangingPunct="1"/>
            <a:r>
              <a:rPr lang="en-US" altLang="en-US" dirty="0"/>
              <a:t>Overview</a:t>
            </a:r>
          </a:p>
        </p:txBody>
      </p:sp>
      <p:sp>
        <p:nvSpPr>
          <p:cNvPr id="5123" name="Rectangle 3">
            <a:extLst>
              <a:ext uri="{FF2B5EF4-FFF2-40B4-BE49-F238E27FC236}">
                <a16:creationId xmlns:a16="http://schemas.microsoft.com/office/drawing/2014/main" id="{194A2915-4196-4F4B-AFEF-FE8C6DEC370D}"/>
              </a:ext>
            </a:extLst>
          </p:cNvPr>
          <p:cNvSpPr>
            <a:spLocks noGrp="1" noChangeArrowheads="1"/>
          </p:cNvSpPr>
          <p:nvPr>
            <p:ph type="body" idx="4294967295"/>
          </p:nvPr>
        </p:nvSpPr>
        <p:spPr/>
        <p:txBody>
          <a:bodyPr/>
          <a:lstStyle/>
          <a:p>
            <a:pPr eaLnBrk="1" hangingPunct="1"/>
            <a:r>
              <a:rPr lang="en-US" altLang="en-US" dirty="0"/>
              <a:t>Background</a:t>
            </a:r>
          </a:p>
          <a:p>
            <a:pPr lvl="1" eaLnBrk="1" hangingPunct="1"/>
            <a:r>
              <a:rPr lang="en-US" altLang="en-US" dirty="0"/>
              <a:t>Microcontroller defined/Why Arduino's?</a:t>
            </a:r>
          </a:p>
          <a:p>
            <a:pPr lvl="1" eaLnBrk="1" hangingPunct="1"/>
            <a:r>
              <a:rPr lang="en-US" altLang="en-US" dirty="0"/>
              <a:t>Types of Arduino</a:t>
            </a:r>
          </a:p>
          <a:p>
            <a:pPr eaLnBrk="1" hangingPunct="1"/>
            <a:r>
              <a:rPr lang="en-US" altLang="en-US" dirty="0"/>
              <a:t>What To Get (Hardware and Software)</a:t>
            </a:r>
          </a:p>
          <a:p>
            <a:pPr eaLnBrk="1" hangingPunct="1"/>
            <a:r>
              <a:rPr lang="en-US" altLang="en-US" dirty="0"/>
              <a:t>Arduino C</a:t>
            </a:r>
          </a:p>
          <a:p>
            <a:pPr eaLnBrk="1" hangingPunct="1"/>
            <a:r>
              <a:rPr lang="en-US" altLang="en-US" dirty="0"/>
              <a:t>Electronic Circuits</a:t>
            </a:r>
          </a:p>
          <a:p>
            <a:pPr eaLnBrk="1" hangingPunct="1"/>
            <a:r>
              <a:rPr lang="en-US" altLang="en-US" dirty="0"/>
              <a:t>Projects</a:t>
            </a:r>
          </a:p>
          <a:p>
            <a:pPr lvl="1" eaLnBrk="1" hangingPunct="1"/>
            <a:r>
              <a:rPr lang="en-US" altLang="en-US" dirty="0"/>
              <a:t>Blinking light(s)</a:t>
            </a:r>
          </a:p>
          <a:p>
            <a:pPr lvl="1" eaLnBrk="1" hangingPunct="1"/>
            <a:r>
              <a:rPr lang="en-US" altLang="en-US" dirty="0"/>
              <a:t>Reading inputs (variable resistors)</a:t>
            </a:r>
          </a:p>
        </p:txBody>
      </p:sp>
    </p:spTree>
    <p:extLst>
      <p:ext uri="{BB962C8B-B14F-4D97-AF65-F5344CB8AC3E}">
        <p14:creationId xmlns:p14="http://schemas.microsoft.com/office/powerpoint/2010/main" val="740246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4381DE8D-B734-41FD-A40C-F2C35CED025C}"/>
              </a:ext>
            </a:extLst>
          </p:cNvPr>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t>Arduino Shields</a:t>
            </a:r>
            <a:endParaRPr lang="en-US" dirty="0"/>
          </a:p>
        </p:txBody>
      </p:sp>
      <p:pic>
        <p:nvPicPr>
          <p:cNvPr id="14339" name="Picture 2" descr="09736-01.jpg">
            <a:extLst>
              <a:ext uri="{FF2B5EF4-FFF2-40B4-BE49-F238E27FC236}">
                <a16:creationId xmlns:a16="http://schemas.microsoft.com/office/drawing/2014/main" id="{86ECB696-26C8-4B21-8B04-B251484C061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19675" y="30480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3" descr="09802-01.jpg">
            <a:extLst>
              <a:ext uri="{FF2B5EF4-FFF2-40B4-BE49-F238E27FC236}">
                <a16:creationId xmlns:a16="http://schemas.microsoft.com/office/drawing/2014/main" id="{C26DB8F9-8F32-4929-8F96-DF5A63E809E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2650" y="30480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9">
            <a:extLst>
              <a:ext uri="{FF2B5EF4-FFF2-40B4-BE49-F238E27FC236}">
                <a16:creationId xmlns:a16="http://schemas.microsoft.com/office/drawing/2014/main" id="{571FE255-61E7-4BB1-A581-9DFE820C796C}"/>
              </a:ext>
            </a:extLst>
          </p:cNvPr>
          <p:cNvSpPr>
            <a:spLocks noChangeArrowheads="1"/>
          </p:cNvSpPr>
          <p:nvPr/>
        </p:nvSpPr>
        <p:spPr bwMode="auto">
          <a:xfrm>
            <a:off x="2608263" y="2309813"/>
            <a:ext cx="10321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buClr>
                <a:srgbClr val="000000"/>
              </a:buClr>
              <a:buSzPct val="100000"/>
              <a:buFont typeface="Times New Roman" panose="02020603050405020304" pitchFamily="18" charset="0"/>
              <a:buNone/>
            </a:pPr>
            <a:r>
              <a:rPr lang="en-US" altLang="en-US"/>
              <a:t>Micro SD</a:t>
            </a:r>
          </a:p>
        </p:txBody>
      </p:sp>
      <p:sp>
        <p:nvSpPr>
          <p:cNvPr id="14342" name="Rectangle 10">
            <a:extLst>
              <a:ext uri="{FF2B5EF4-FFF2-40B4-BE49-F238E27FC236}">
                <a16:creationId xmlns:a16="http://schemas.microsoft.com/office/drawing/2014/main" id="{5B76BE68-B87D-466D-BADA-D86BE1017C2A}"/>
              </a:ext>
            </a:extLst>
          </p:cNvPr>
          <p:cNvSpPr>
            <a:spLocks noChangeArrowheads="1"/>
          </p:cNvSpPr>
          <p:nvPr/>
        </p:nvSpPr>
        <p:spPr bwMode="auto">
          <a:xfrm>
            <a:off x="5232400" y="2286000"/>
            <a:ext cx="13151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buClr>
                <a:srgbClr val="000000"/>
              </a:buClr>
              <a:buSzPct val="100000"/>
              <a:buFont typeface="Times New Roman" panose="02020603050405020304" pitchFamily="18" charset="0"/>
              <a:buNone/>
            </a:pPr>
            <a:r>
              <a:rPr lang="en-US" altLang="en-US"/>
              <a:t>MP3 Trigger</a:t>
            </a:r>
          </a:p>
        </p:txBody>
      </p:sp>
      <p:sp>
        <p:nvSpPr>
          <p:cNvPr id="14343" name="Rectangle 11">
            <a:extLst>
              <a:ext uri="{FF2B5EF4-FFF2-40B4-BE49-F238E27FC236}">
                <a16:creationId xmlns:a16="http://schemas.microsoft.com/office/drawing/2014/main" id="{FD877129-9523-4321-BB27-61FF890B1009}"/>
              </a:ext>
            </a:extLst>
          </p:cNvPr>
          <p:cNvSpPr>
            <a:spLocks noChangeArrowheads="1"/>
          </p:cNvSpPr>
          <p:nvPr/>
        </p:nvSpPr>
        <p:spPr bwMode="auto">
          <a:xfrm>
            <a:off x="8832878" y="2286000"/>
            <a:ext cx="5460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Clr>
                <a:srgbClr val="000000"/>
              </a:buClr>
              <a:buSzPct val="100000"/>
              <a:buFont typeface="Times New Roman" panose="02020603050405020304" pitchFamily="18" charset="0"/>
              <a:buNone/>
            </a:pPr>
            <a:r>
              <a:rPr lang="en-US" altLang="en-US"/>
              <a:t>LCD</a:t>
            </a:r>
          </a:p>
        </p:txBody>
      </p:sp>
      <p:pic>
        <p:nvPicPr>
          <p:cNvPr id="14344" name="Picture 2" descr="https://dlnmh9ip6v2uc.cloudfront.net/images/products/1/1/8/5/1/11851-01.jpg">
            <a:extLst>
              <a:ext uri="{FF2B5EF4-FFF2-40B4-BE49-F238E27FC236}">
                <a16:creationId xmlns:a16="http://schemas.microsoft.com/office/drawing/2014/main" id="{346495C2-D279-43DE-BDD4-B54410B86AE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2900" y="31242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C708C8E-A060-4617-A8EC-847FD00CE2C5}"/>
              </a:ext>
            </a:extLst>
          </p:cNvPr>
          <p:cNvSpPr>
            <a:spLocks noGrp="1"/>
          </p:cNvSpPr>
          <p:nvPr>
            <p:ph type="ftr" sz="quarter" idx="11"/>
          </p:nvPr>
        </p:nvSpPr>
        <p:spPr/>
        <p:txBody>
          <a:bodyPr/>
          <a:lstStyle/>
          <a:p>
            <a:r>
              <a:rPr lang="en-US"/>
              <a:t>Dr. Ravi Kant RKV, Deptt of CSE - Specialization, Jain Deemed to be University</a:t>
            </a:r>
            <a:endParaRPr lang="en-IN"/>
          </a:p>
        </p:txBody>
      </p:sp>
    </p:spTree>
    <p:extLst>
      <p:ext uri="{BB962C8B-B14F-4D97-AF65-F5344CB8AC3E}">
        <p14:creationId xmlns:p14="http://schemas.microsoft.com/office/powerpoint/2010/main" val="42876874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Smart </a:t>
            </a:r>
            <a:r>
              <a:rPr lang="en-US" b="1" dirty="0"/>
              <a:t>City Street lights control &amp; </a:t>
            </a:r>
            <a:r>
              <a:rPr lang="en-US" b="1" dirty="0" smtClean="0"/>
              <a:t>monitoring</a:t>
            </a:r>
            <a:endParaRPr lang="en-IN" dirty="0"/>
          </a:p>
        </p:txBody>
      </p:sp>
      <p:sp>
        <p:nvSpPr>
          <p:cNvPr id="3" name="Subtitle 2"/>
          <p:cNvSpPr>
            <a:spLocks noGrp="1"/>
          </p:cNvSpPr>
          <p:nvPr>
            <p:ph type="subTitle" idx="1"/>
          </p:nvPr>
        </p:nvSpPr>
        <p:spPr/>
        <p:txBody>
          <a:bodyPr/>
          <a:lstStyle/>
          <a:p>
            <a:r>
              <a:rPr lang="en-US" dirty="0" smtClean="0"/>
              <a:t>By Rahul </a:t>
            </a:r>
            <a:r>
              <a:rPr lang="en-US" dirty="0" err="1" smtClean="0"/>
              <a:t>Shrivastava</a:t>
            </a:r>
            <a:endParaRPr lang="en-IN" dirty="0"/>
          </a:p>
        </p:txBody>
      </p:sp>
    </p:spTree>
    <p:extLst>
      <p:ext uri="{BB962C8B-B14F-4D97-AF65-F5344CB8AC3E}">
        <p14:creationId xmlns:p14="http://schemas.microsoft.com/office/powerpoint/2010/main" val="13791735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96458"/>
            <a:ext cx="9720072" cy="1499616"/>
          </a:xfrm>
        </p:spPr>
        <p:txBody>
          <a:bodyPr>
            <a:normAutofit/>
          </a:bodyPr>
          <a:lstStyle/>
          <a:p>
            <a:r>
              <a:rPr lang="en-US" dirty="0" smtClean="0">
                <a:solidFill>
                  <a:srgbClr val="1CADE4"/>
                </a:solidFill>
              </a:rPr>
              <a:t>Smart City: Street Lights Control and Monitoring: </a:t>
            </a:r>
            <a:r>
              <a:rPr lang="en-US" sz="4000" i="1" dirty="0" smtClean="0">
                <a:solidFill>
                  <a:srgbClr val="1CADE4"/>
                </a:solidFill>
              </a:rPr>
              <a:t>Introduction</a:t>
            </a:r>
            <a:endParaRPr lang="en-IN" i="1" dirty="0">
              <a:solidFill>
                <a:srgbClr val="1CADE4"/>
              </a:solidFill>
            </a:endParaRPr>
          </a:p>
        </p:txBody>
      </p:sp>
      <p:sp>
        <p:nvSpPr>
          <p:cNvPr id="3" name="Content Placeholder 2"/>
          <p:cNvSpPr>
            <a:spLocks noGrp="1"/>
          </p:cNvSpPr>
          <p:nvPr>
            <p:ph idx="1"/>
          </p:nvPr>
        </p:nvSpPr>
        <p:spPr>
          <a:xfrm>
            <a:off x="1024128" y="2069432"/>
            <a:ext cx="10705130" cy="4239928"/>
          </a:xfrm>
        </p:spPr>
        <p:txBody>
          <a:bodyPr>
            <a:noAutofit/>
          </a:bodyPr>
          <a:lstStyle/>
          <a:p>
            <a:pPr marL="269875" indent="-182563">
              <a:buFont typeface="Wingdings" panose="05000000000000000000" pitchFamily="2" charset="2"/>
              <a:buChar char="§"/>
            </a:pPr>
            <a:r>
              <a:rPr lang="en-US" sz="2400" dirty="0" smtClean="0"/>
              <a:t>Street </a:t>
            </a:r>
            <a:r>
              <a:rPr lang="en-US" sz="2400" dirty="0"/>
              <a:t>lights are one of the main city’s assets which provide safe roads, inviting public areas, and enhanced security in homes, businesses, and city centers</a:t>
            </a:r>
            <a:endParaRPr lang="en-US" sz="2800" dirty="0" smtClean="0"/>
          </a:p>
          <a:p>
            <a:pPr marL="269875" indent="-182563">
              <a:buFont typeface="Wingdings" panose="05000000000000000000" pitchFamily="2" charset="2"/>
              <a:buChar char="§"/>
            </a:pPr>
            <a:r>
              <a:rPr lang="en-US" sz="2400" dirty="0" smtClean="0"/>
              <a:t>The </a:t>
            </a:r>
            <a:r>
              <a:rPr lang="en-US" sz="2400" dirty="0"/>
              <a:t>goal is to automate street lighting, as current system is facing many problems. </a:t>
            </a:r>
            <a:endParaRPr lang="en-US" sz="2400" dirty="0" smtClean="0"/>
          </a:p>
          <a:p>
            <a:pPr marL="269875" indent="-182563">
              <a:buFont typeface="Wingdings" panose="05000000000000000000" pitchFamily="2" charset="2"/>
              <a:buChar char="§"/>
            </a:pPr>
            <a:r>
              <a:rPr lang="en-US" sz="2400" dirty="0" smtClean="0"/>
              <a:t>A </a:t>
            </a:r>
            <a:r>
              <a:rPr lang="en-US" sz="2400" dirty="0"/>
              <a:t>user has to deal with numerous problems like </a:t>
            </a:r>
            <a:endParaRPr lang="en-US" sz="2400" dirty="0" smtClean="0"/>
          </a:p>
          <a:p>
            <a:pPr marL="443611" lvl="1" indent="-182563">
              <a:buFont typeface="Wingdings" panose="05000000000000000000" pitchFamily="2" charset="2"/>
              <a:buChar char="§"/>
            </a:pPr>
            <a:r>
              <a:rPr lang="en-US" sz="2400" dirty="0" smtClean="0"/>
              <a:t>maintenance </a:t>
            </a:r>
            <a:r>
              <a:rPr lang="en-US" sz="2400" dirty="0"/>
              <a:t>problem, </a:t>
            </a:r>
            <a:endParaRPr lang="en-US" sz="2400" dirty="0"/>
          </a:p>
          <a:p>
            <a:pPr marL="443611" lvl="1" indent="-182563">
              <a:buFont typeface="Wingdings" panose="05000000000000000000" pitchFamily="2" charset="2"/>
              <a:buChar char="§"/>
            </a:pPr>
            <a:r>
              <a:rPr lang="en-US" sz="2400" dirty="0" smtClean="0"/>
              <a:t>timer </a:t>
            </a:r>
            <a:r>
              <a:rPr lang="en-US" sz="2400" dirty="0"/>
              <a:t>problem, </a:t>
            </a:r>
            <a:endParaRPr lang="en-US" sz="2400" dirty="0" smtClean="0"/>
          </a:p>
          <a:p>
            <a:pPr marL="443611" lvl="1" indent="-182563">
              <a:buFont typeface="Wingdings" panose="05000000000000000000" pitchFamily="2" charset="2"/>
              <a:buChar char="§"/>
            </a:pPr>
            <a:r>
              <a:rPr lang="en-US" sz="2400" dirty="0" smtClean="0"/>
              <a:t>connectivity </a:t>
            </a:r>
            <a:r>
              <a:rPr lang="en-US" sz="2400" dirty="0"/>
              <a:t>problem, </a:t>
            </a:r>
            <a:endParaRPr lang="en-US" sz="2400" dirty="0" smtClean="0"/>
          </a:p>
          <a:p>
            <a:pPr marL="443611" lvl="1" indent="-182563">
              <a:buFont typeface="Wingdings" panose="05000000000000000000" pitchFamily="2" charset="2"/>
              <a:buChar char="§"/>
            </a:pPr>
            <a:r>
              <a:rPr lang="en-US" sz="2400" dirty="0" smtClean="0"/>
              <a:t>display </a:t>
            </a:r>
            <a:r>
              <a:rPr lang="en-US" sz="2400" dirty="0"/>
              <a:t>problem. </a:t>
            </a:r>
            <a:endParaRPr lang="en-US" sz="2400" dirty="0" smtClean="0"/>
          </a:p>
          <a:p>
            <a:pPr marL="269875" indent="-182563">
              <a:buFont typeface="Wingdings" panose="05000000000000000000" pitchFamily="2" charset="2"/>
              <a:buChar char="§"/>
            </a:pPr>
            <a:r>
              <a:rPr lang="en-US" sz="2400" dirty="0" smtClean="0"/>
              <a:t>The </a:t>
            </a:r>
            <a:r>
              <a:rPr lang="en-US" sz="2400" dirty="0"/>
              <a:t>solution to these problems is </a:t>
            </a:r>
            <a:r>
              <a:rPr lang="en-US" sz="2400" dirty="0" err="1"/>
              <a:t>IoT</a:t>
            </a:r>
            <a:r>
              <a:rPr lang="en-US" sz="2400" dirty="0"/>
              <a:t> Based Street Lights.</a:t>
            </a:r>
            <a:endParaRPr lang="en-US" sz="2400" dirty="0"/>
          </a:p>
        </p:txBody>
      </p:sp>
    </p:spTree>
    <p:extLst>
      <p:ext uri="{BB962C8B-B14F-4D97-AF65-F5344CB8AC3E}">
        <p14:creationId xmlns:p14="http://schemas.microsoft.com/office/powerpoint/2010/main" val="37686397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96458"/>
            <a:ext cx="9720072" cy="1499616"/>
          </a:xfrm>
        </p:spPr>
        <p:txBody>
          <a:bodyPr>
            <a:normAutofit/>
          </a:bodyPr>
          <a:lstStyle/>
          <a:p>
            <a:r>
              <a:rPr lang="en-US" dirty="0" smtClean="0">
                <a:solidFill>
                  <a:srgbClr val="1CADE4"/>
                </a:solidFill>
              </a:rPr>
              <a:t>Smart City: Street Lights Control and Monitoring: </a:t>
            </a:r>
            <a:r>
              <a:rPr lang="en-US" sz="4000" i="1" dirty="0" smtClean="0">
                <a:solidFill>
                  <a:srgbClr val="1CADE4"/>
                </a:solidFill>
              </a:rPr>
              <a:t>Issues</a:t>
            </a:r>
            <a:endParaRPr lang="en-IN" i="1" dirty="0">
              <a:solidFill>
                <a:srgbClr val="1CADE4"/>
              </a:solidFill>
            </a:endParaRPr>
          </a:p>
        </p:txBody>
      </p:sp>
      <p:sp>
        <p:nvSpPr>
          <p:cNvPr id="3" name="Content Placeholder 2"/>
          <p:cNvSpPr>
            <a:spLocks noGrp="1"/>
          </p:cNvSpPr>
          <p:nvPr>
            <p:ph idx="1"/>
          </p:nvPr>
        </p:nvSpPr>
        <p:spPr>
          <a:xfrm>
            <a:off x="1024128" y="2069432"/>
            <a:ext cx="10705130" cy="4239928"/>
          </a:xfrm>
        </p:spPr>
        <p:txBody>
          <a:bodyPr>
            <a:noAutofit/>
          </a:bodyPr>
          <a:lstStyle/>
          <a:p>
            <a:pPr marL="269875" indent="-182563">
              <a:buFont typeface="Wingdings" panose="05000000000000000000" pitchFamily="2" charset="2"/>
              <a:buChar char="§"/>
            </a:pPr>
            <a:r>
              <a:rPr lang="en-US" dirty="0"/>
              <a:t> Timer Problem-Contractors needs to manage timer settings manually. As timer requires twelve hour of continuous electricity supply, and if in case it is not available, it will delay further timer settings</a:t>
            </a:r>
            <a:r>
              <a:rPr lang="en-US" dirty="0" smtClean="0"/>
              <a:t>.</a:t>
            </a:r>
          </a:p>
          <a:p>
            <a:pPr marL="269875" indent="-182563">
              <a:buFont typeface="Wingdings" panose="05000000000000000000" pitchFamily="2" charset="2"/>
              <a:buChar char="§"/>
            </a:pPr>
            <a:r>
              <a:rPr lang="en-US" dirty="0"/>
              <a:t> Maintenance problem-If any of the streets light gets failed or any problem </a:t>
            </a:r>
            <a:r>
              <a:rPr lang="en-US" dirty="0" smtClean="0"/>
              <a:t>occurs</a:t>
            </a:r>
          </a:p>
          <a:p>
            <a:pPr marL="269875" indent="-182563">
              <a:buFont typeface="Wingdings" panose="05000000000000000000" pitchFamily="2" charset="2"/>
              <a:buChar char="§"/>
            </a:pPr>
            <a:r>
              <a:rPr lang="en-US" dirty="0"/>
              <a:t> Incorrect Readings-Sometimes exact readings are not shown on to the display. So we cannot conclude how much energy is being consumed which give rise in high billing</a:t>
            </a:r>
            <a:r>
              <a:rPr lang="en-US" dirty="0" smtClean="0"/>
              <a:t>.</a:t>
            </a:r>
          </a:p>
          <a:p>
            <a:pPr marL="269875" indent="-182563">
              <a:buFont typeface="Wingdings" panose="05000000000000000000" pitchFamily="2" charset="2"/>
              <a:buChar char="§"/>
            </a:pPr>
            <a:endParaRPr lang="en-US" sz="2400" dirty="0"/>
          </a:p>
        </p:txBody>
      </p:sp>
    </p:spTree>
    <p:extLst>
      <p:ext uri="{BB962C8B-B14F-4D97-AF65-F5344CB8AC3E}">
        <p14:creationId xmlns:p14="http://schemas.microsoft.com/office/powerpoint/2010/main" val="892973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96458"/>
            <a:ext cx="9720072" cy="1499616"/>
          </a:xfrm>
        </p:spPr>
        <p:txBody>
          <a:bodyPr>
            <a:normAutofit/>
          </a:bodyPr>
          <a:lstStyle/>
          <a:p>
            <a:r>
              <a:rPr lang="en-US" dirty="0" smtClean="0">
                <a:solidFill>
                  <a:srgbClr val="1CADE4"/>
                </a:solidFill>
              </a:rPr>
              <a:t>Smart City: Street Lights Control and Monitoring: </a:t>
            </a:r>
            <a:r>
              <a:rPr lang="en-US" sz="4000" i="1" dirty="0" smtClean="0">
                <a:solidFill>
                  <a:srgbClr val="1CADE4"/>
                </a:solidFill>
              </a:rPr>
              <a:t>Components</a:t>
            </a:r>
            <a:endParaRPr lang="en-IN" i="1" dirty="0">
              <a:solidFill>
                <a:srgbClr val="1CADE4"/>
              </a:solidFill>
            </a:endParaRPr>
          </a:p>
        </p:txBody>
      </p:sp>
      <p:pic>
        <p:nvPicPr>
          <p:cNvPr id="2050" name="Picture 2" descr="https://vedveethi.co.in/eNote/IoT/CS-6005%20Unit%205%20-%20Internet%20of%20Things_files/image01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766" y="2116654"/>
            <a:ext cx="7294379" cy="4741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2258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96458"/>
            <a:ext cx="9720072" cy="1499616"/>
          </a:xfrm>
        </p:spPr>
        <p:txBody>
          <a:bodyPr>
            <a:normAutofit/>
          </a:bodyPr>
          <a:lstStyle/>
          <a:p>
            <a:r>
              <a:rPr lang="en-US" dirty="0" smtClean="0">
                <a:solidFill>
                  <a:srgbClr val="1CADE4"/>
                </a:solidFill>
              </a:rPr>
              <a:t>Smart City: Street Lights Control and Monitoring: </a:t>
            </a:r>
            <a:r>
              <a:rPr lang="en-US" sz="4000" i="1" dirty="0" smtClean="0">
                <a:solidFill>
                  <a:srgbClr val="1CADE4"/>
                </a:solidFill>
              </a:rPr>
              <a:t>Components</a:t>
            </a:r>
            <a:endParaRPr lang="en-IN" i="1" dirty="0">
              <a:solidFill>
                <a:srgbClr val="1CADE4"/>
              </a:solidFill>
            </a:endParaRPr>
          </a:p>
        </p:txBody>
      </p:sp>
      <p:sp>
        <p:nvSpPr>
          <p:cNvPr id="3" name="Content Placeholder 2"/>
          <p:cNvSpPr>
            <a:spLocks noGrp="1"/>
          </p:cNvSpPr>
          <p:nvPr>
            <p:ph idx="1"/>
          </p:nvPr>
        </p:nvSpPr>
        <p:spPr>
          <a:xfrm>
            <a:off x="1024128" y="2069432"/>
            <a:ext cx="10705130" cy="4239928"/>
          </a:xfrm>
        </p:spPr>
        <p:txBody>
          <a:bodyPr>
            <a:noAutofit/>
          </a:bodyPr>
          <a:lstStyle/>
          <a:p>
            <a:pPr marL="269875" indent="-182563">
              <a:buFont typeface="Wingdings" panose="05000000000000000000" pitchFamily="2" charset="2"/>
              <a:buChar char="§"/>
            </a:pPr>
            <a:r>
              <a:rPr lang="en-US" b="1" dirty="0"/>
              <a:t>Energy efficiency using </a:t>
            </a:r>
            <a:r>
              <a:rPr lang="en-US" b="1" dirty="0" smtClean="0"/>
              <a:t>SSL (</a:t>
            </a:r>
            <a:r>
              <a:rPr lang="en-US" b="1" dirty="0"/>
              <a:t>smart street light system</a:t>
            </a:r>
            <a:r>
              <a:rPr lang="en-US" b="1" dirty="0" smtClean="0"/>
              <a:t>)</a:t>
            </a:r>
          </a:p>
          <a:p>
            <a:pPr marL="269875" indent="-182563">
              <a:buFont typeface="Wingdings" panose="05000000000000000000" pitchFamily="2" charset="2"/>
              <a:buChar char="§"/>
            </a:pPr>
            <a:r>
              <a:rPr lang="en-US" dirty="0" smtClean="0"/>
              <a:t>The </a:t>
            </a:r>
            <a:r>
              <a:rPr lang="en-US" dirty="0"/>
              <a:t>SSL system, a framework for fast, reliable, and power efficient street lamp switching based on pedestrians’ location and personal desires of safety . </a:t>
            </a:r>
            <a:endParaRPr lang="en-US" dirty="0" smtClean="0"/>
          </a:p>
          <a:p>
            <a:pPr marL="269875" indent="-182563">
              <a:buFont typeface="Wingdings" panose="05000000000000000000" pitchFamily="2" charset="2"/>
              <a:buChar char="§"/>
            </a:pPr>
            <a:r>
              <a:rPr lang="en-US" dirty="0" smtClean="0"/>
              <a:t>In </a:t>
            </a:r>
            <a:r>
              <a:rPr lang="en-US" dirty="0"/>
              <a:t>the developed prototype user location, detection as well as safety zone definition and announcement of other configuration information is accomplished using standard Smartphone capabilities. </a:t>
            </a:r>
            <a:endParaRPr lang="en-US" dirty="0" smtClean="0"/>
          </a:p>
          <a:p>
            <a:pPr marL="269875" indent="-182563">
              <a:buFont typeface="Wingdings" panose="05000000000000000000" pitchFamily="2" charset="2"/>
              <a:buChar char="§"/>
            </a:pPr>
            <a:r>
              <a:rPr lang="en-US" dirty="0" smtClean="0"/>
              <a:t>An </a:t>
            </a:r>
            <a:r>
              <a:rPr lang="en-US" dirty="0"/>
              <a:t>application on the phone is periodically sending location and other information to the SSL server. </a:t>
            </a:r>
            <a:endParaRPr lang="en-US" dirty="0" smtClean="0"/>
          </a:p>
          <a:p>
            <a:pPr marL="269875" indent="-182563">
              <a:buFont typeface="Wingdings" panose="05000000000000000000" pitchFamily="2" charset="2"/>
              <a:buChar char="§"/>
            </a:pPr>
            <a:r>
              <a:rPr lang="en-US" dirty="0" smtClean="0"/>
              <a:t>For </a:t>
            </a:r>
            <a:r>
              <a:rPr lang="en-US" dirty="0"/>
              <a:t>street lamp control, each and every lamppost is extended with a ZigBee-based radio device, receiving control information from the SSL server via multi-hop routing.</a:t>
            </a:r>
            <a:endParaRPr lang="en-US" sz="2400" dirty="0"/>
          </a:p>
        </p:txBody>
      </p:sp>
    </p:spTree>
    <p:extLst>
      <p:ext uri="{BB962C8B-B14F-4D97-AF65-F5344CB8AC3E}">
        <p14:creationId xmlns:p14="http://schemas.microsoft.com/office/powerpoint/2010/main" val="2798110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96458"/>
            <a:ext cx="9720072" cy="1499616"/>
          </a:xfrm>
        </p:spPr>
        <p:txBody>
          <a:bodyPr>
            <a:normAutofit/>
          </a:bodyPr>
          <a:lstStyle/>
          <a:p>
            <a:r>
              <a:rPr lang="en-US" dirty="0" smtClean="0">
                <a:solidFill>
                  <a:srgbClr val="1CADE4"/>
                </a:solidFill>
              </a:rPr>
              <a:t>Smart City: Street Lights Control and Monitoring: </a:t>
            </a:r>
            <a:r>
              <a:rPr lang="en-US" sz="4000" i="1" dirty="0" smtClean="0">
                <a:solidFill>
                  <a:srgbClr val="1CADE4"/>
                </a:solidFill>
              </a:rPr>
              <a:t>Components</a:t>
            </a:r>
            <a:endParaRPr lang="en-IN" i="1" dirty="0">
              <a:solidFill>
                <a:srgbClr val="1CADE4"/>
              </a:solidFill>
            </a:endParaRPr>
          </a:p>
        </p:txBody>
      </p:sp>
      <p:sp>
        <p:nvSpPr>
          <p:cNvPr id="3" name="Content Placeholder 2"/>
          <p:cNvSpPr>
            <a:spLocks noGrp="1"/>
          </p:cNvSpPr>
          <p:nvPr>
            <p:ph idx="1"/>
          </p:nvPr>
        </p:nvSpPr>
        <p:spPr>
          <a:xfrm>
            <a:off x="1024128" y="2069432"/>
            <a:ext cx="10705130" cy="4239928"/>
          </a:xfrm>
        </p:spPr>
        <p:txBody>
          <a:bodyPr>
            <a:noAutofit/>
          </a:bodyPr>
          <a:lstStyle/>
          <a:p>
            <a:pPr marL="269875" indent="-182563">
              <a:buFont typeface="Wingdings" panose="05000000000000000000" pitchFamily="2" charset="2"/>
              <a:buChar char="§"/>
            </a:pPr>
            <a:r>
              <a:rPr lang="en-US" b="1" dirty="0"/>
              <a:t>Embedded Platform for </a:t>
            </a:r>
            <a:r>
              <a:rPr lang="en-US" b="1" dirty="0" err="1"/>
              <a:t>IoT</a:t>
            </a:r>
            <a:r>
              <a:rPr lang="en-US" b="1" dirty="0"/>
              <a:t> </a:t>
            </a:r>
            <a:r>
              <a:rPr lang="en-US" b="1" dirty="0" smtClean="0"/>
              <a:t>applications</a:t>
            </a:r>
          </a:p>
          <a:p>
            <a:pPr marL="269875" indent="-182563">
              <a:buFont typeface="Wingdings" panose="05000000000000000000" pitchFamily="2" charset="2"/>
              <a:buChar char="§"/>
            </a:pPr>
            <a:r>
              <a:rPr lang="en-US" dirty="0" smtClean="0"/>
              <a:t>For </a:t>
            </a:r>
            <a:r>
              <a:rPr lang="en-US" dirty="0"/>
              <a:t>embedded platforms, </a:t>
            </a:r>
            <a:r>
              <a:rPr lang="en-US" dirty="0" err="1"/>
              <a:t>CoAP</a:t>
            </a:r>
            <a:r>
              <a:rPr lang="en-US" dirty="0"/>
              <a:t> (Constraint Application protocol) is used for IOT applications. </a:t>
            </a:r>
            <a:endParaRPr lang="en-US" dirty="0" smtClean="0"/>
          </a:p>
          <a:p>
            <a:pPr marL="269875" indent="-182563">
              <a:buFont typeface="Wingdings" panose="05000000000000000000" pitchFamily="2" charset="2"/>
              <a:buChar char="§"/>
            </a:pPr>
            <a:r>
              <a:rPr lang="en-US" dirty="0" smtClean="0"/>
              <a:t>The </a:t>
            </a:r>
            <a:r>
              <a:rPr lang="en-US" dirty="0"/>
              <a:t>main idea of this protocol is to provide a lightweight protocol for resource-oriented applications run on constrained networks.</a:t>
            </a:r>
            <a:endParaRPr lang="en-US" sz="2400" dirty="0"/>
          </a:p>
        </p:txBody>
      </p:sp>
    </p:spTree>
    <p:extLst>
      <p:ext uri="{BB962C8B-B14F-4D97-AF65-F5344CB8AC3E}">
        <p14:creationId xmlns:p14="http://schemas.microsoft.com/office/powerpoint/2010/main" val="4719623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96458"/>
            <a:ext cx="9720072" cy="1499616"/>
          </a:xfrm>
        </p:spPr>
        <p:txBody>
          <a:bodyPr>
            <a:normAutofit/>
          </a:bodyPr>
          <a:lstStyle/>
          <a:p>
            <a:r>
              <a:rPr lang="en-US" dirty="0" smtClean="0">
                <a:solidFill>
                  <a:srgbClr val="1CADE4"/>
                </a:solidFill>
              </a:rPr>
              <a:t>Smart City: Street Lights Control and Monitoring: </a:t>
            </a:r>
            <a:r>
              <a:rPr lang="en-US" sz="4000" i="1" dirty="0" smtClean="0">
                <a:solidFill>
                  <a:srgbClr val="1CADE4"/>
                </a:solidFill>
              </a:rPr>
              <a:t>Components</a:t>
            </a:r>
            <a:endParaRPr lang="en-IN" i="1" dirty="0">
              <a:solidFill>
                <a:srgbClr val="1CADE4"/>
              </a:solidFill>
            </a:endParaRPr>
          </a:p>
        </p:txBody>
      </p:sp>
      <p:sp>
        <p:nvSpPr>
          <p:cNvPr id="3" name="Content Placeholder 2"/>
          <p:cNvSpPr>
            <a:spLocks noGrp="1"/>
          </p:cNvSpPr>
          <p:nvPr>
            <p:ph idx="1"/>
          </p:nvPr>
        </p:nvSpPr>
        <p:spPr>
          <a:xfrm>
            <a:off x="1024128" y="1796074"/>
            <a:ext cx="10705130" cy="4239928"/>
          </a:xfrm>
        </p:spPr>
        <p:txBody>
          <a:bodyPr>
            <a:noAutofit/>
          </a:bodyPr>
          <a:lstStyle/>
          <a:p>
            <a:pPr marL="269875" indent="-182563">
              <a:buFont typeface="Wingdings" panose="05000000000000000000" pitchFamily="2" charset="2"/>
              <a:buChar char="§"/>
            </a:pPr>
            <a:r>
              <a:rPr lang="en-US" b="1" dirty="0"/>
              <a:t>Electrical power saving using </a:t>
            </a:r>
            <a:r>
              <a:rPr lang="en-US" b="1" dirty="0" smtClean="0"/>
              <a:t>VANET</a:t>
            </a:r>
          </a:p>
          <a:p>
            <a:pPr marL="269875" indent="-182563">
              <a:buFont typeface="Wingdings" panose="05000000000000000000" pitchFamily="2" charset="2"/>
              <a:buChar char="§"/>
            </a:pPr>
            <a:r>
              <a:rPr lang="en-US" dirty="0" smtClean="0"/>
              <a:t>The </a:t>
            </a:r>
            <a:r>
              <a:rPr lang="en-US" dirty="0"/>
              <a:t>huge amount of electrical power of many countries is consumed in lighting the streets</a:t>
            </a:r>
            <a:r>
              <a:rPr lang="en-US" dirty="0" smtClean="0"/>
              <a:t>.</a:t>
            </a:r>
          </a:p>
          <a:p>
            <a:pPr marL="269875" indent="-182563">
              <a:buFont typeface="Wingdings" panose="05000000000000000000" pitchFamily="2" charset="2"/>
              <a:buChar char="§"/>
            </a:pPr>
            <a:r>
              <a:rPr lang="en-US" dirty="0" smtClean="0"/>
              <a:t>However</a:t>
            </a:r>
            <a:r>
              <a:rPr lang="en-US" dirty="0"/>
              <a:t>, vehicles pass with very low rate in specific periods of time and parts of the streets are not occupied by vehicles over time. </a:t>
            </a:r>
            <a:endParaRPr lang="en-US" dirty="0" smtClean="0"/>
          </a:p>
          <a:p>
            <a:pPr marL="269875" indent="-182563">
              <a:buFont typeface="Wingdings" panose="05000000000000000000" pitchFamily="2" charset="2"/>
              <a:buChar char="§"/>
            </a:pPr>
            <a:r>
              <a:rPr lang="en-US" dirty="0" smtClean="0"/>
              <a:t>An </a:t>
            </a:r>
            <a:r>
              <a:rPr lang="en-US" dirty="0"/>
              <a:t>efficient autonomous street lighting control and monitoring system based on the innovative technology named as Vehicular Ad-Hoc Networks (VANET) is proposed. </a:t>
            </a:r>
            <a:endParaRPr lang="en-US" dirty="0" smtClean="0"/>
          </a:p>
          <a:p>
            <a:pPr marL="269875" indent="-182563">
              <a:buFont typeface="Wingdings" panose="05000000000000000000" pitchFamily="2" charset="2"/>
              <a:buChar char="§"/>
            </a:pPr>
            <a:r>
              <a:rPr lang="en-US" dirty="0" smtClean="0"/>
              <a:t>The </a:t>
            </a:r>
            <a:r>
              <a:rPr lang="en-US" dirty="0"/>
              <a:t>system can be integrated with VANET to reduce the cost and use the rich services and communication features of VANET. </a:t>
            </a:r>
            <a:endParaRPr lang="en-US" dirty="0" smtClean="0"/>
          </a:p>
          <a:p>
            <a:pPr marL="269875" indent="-182563">
              <a:buFont typeface="Wingdings" panose="05000000000000000000" pitchFamily="2" charset="2"/>
              <a:buChar char="§"/>
            </a:pPr>
            <a:r>
              <a:rPr lang="en-US" dirty="0" smtClean="0"/>
              <a:t>Huge </a:t>
            </a:r>
            <a:r>
              <a:rPr lang="en-US" dirty="0"/>
              <a:t>energy can be saved without affecting the visibility and the safety of the drivers. </a:t>
            </a:r>
            <a:endParaRPr lang="en-US" dirty="0" smtClean="0"/>
          </a:p>
          <a:p>
            <a:pPr marL="269875" indent="-182563">
              <a:buFont typeface="Wingdings" panose="05000000000000000000" pitchFamily="2" charset="2"/>
              <a:buChar char="§"/>
            </a:pPr>
            <a:r>
              <a:rPr lang="en-US" dirty="0" smtClean="0"/>
              <a:t>It </a:t>
            </a:r>
            <a:r>
              <a:rPr lang="en-US" dirty="0"/>
              <a:t>can extend the lifetime of the lamps. It can automatically monitor the street lighting equipment’s and warn the maintenance traffic authority upon failure detection in any place of the streets.</a:t>
            </a:r>
            <a:endParaRPr lang="en-US" sz="2400" dirty="0"/>
          </a:p>
        </p:txBody>
      </p:sp>
    </p:spTree>
    <p:extLst>
      <p:ext uri="{BB962C8B-B14F-4D97-AF65-F5344CB8AC3E}">
        <p14:creationId xmlns:p14="http://schemas.microsoft.com/office/powerpoint/2010/main" val="8797573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96458"/>
            <a:ext cx="9720072" cy="1499616"/>
          </a:xfrm>
        </p:spPr>
        <p:txBody>
          <a:bodyPr>
            <a:normAutofit/>
          </a:bodyPr>
          <a:lstStyle/>
          <a:p>
            <a:r>
              <a:rPr lang="en-US" dirty="0" smtClean="0">
                <a:solidFill>
                  <a:srgbClr val="1CADE4"/>
                </a:solidFill>
              </a:rPr>
              <a:t>Smart City: Street Lights Control and Monitoring: </a:t>
            </a:r>
            <a:r>
              <a:rPr lang="en-US" sz="4000" i="1" dirty="0" smtClean="0">
                <a:solidFill>
                  <a:srgbClr val="1CADE4"/>
                </a:solidFill>
              </a:rPr>
              <a:t>Components</a:t>
            </a:r>
            <a:endParaRPr lang="en-IN" i="1" dirty="0">
              <a:solidFill>
                <a:srgbClr val="1CADE4"/>
              </a:solidFill>
            </a:endParaRPr>
          </a:p>
        </p:txBody>
      </p:sp>
      <p:sp>
        <p:nvSpPr>
          <p:cNvPr id="3" name="Content Placeholder 2"/>
          <p:cNvSpPr>
            <a:spLocks noGrp="1"/>
          </p:cNvSpPr>
          <p:nvPr>
            <p:ph idx="1"/>
          </p:nvPr>
        </p:nvSpPr>
        <p:spPr>
          <a:xfrm>
            <a:off x="1024128" y="1796074"/>
            <a:ext cx="10705130" cy="4239928"/>
          </a:xfrm>
        </p:spPr>
        <p:txBody>
          <a:bodyPr>
            <a:noAutofit/>
          </a:bodyPr>
          <a:lstStyle/>
          <a:p>
            <a:pPr marL="269875" indent="-182563">
              <a:buFont typeface="Wingdings" panose="05000000000000000000" pitchFamily="2" charset="2"/>
              <a:buChar char="§"/>
            </a:pPr>
            <a:r>
              <a:rPr lang="en-US" b="1" dirty="0" smtClean="0"/>
              <a:t>System</a:t>
            </a:r>
          </a:p>
          <a:p>
            <a:pPr marL="269875" indent="-182563">
              <a:buFont typeface="Wingdings" panose="05000000000000000000" pitchFamily="2" charset="2"/>
              <a:buChar char="§"/>
            </a:pPr>
            <a:r>
              <a:rPr lang="en-US" dirty="0" smtClean="0"/>
              <a:t>Raspberry-Pi </a:t>
            </a:r>
            <a:r>
              <a:rPr lang="en-US" dirty="0"/>
              <a:t>is used to provide interface between user and system. </a:t>
            </a:r>
            <a:endParaRPr lang="en-US" dirty="0" smtClean="0"/>
          </a:p>
          <a:p>
            <a:pPr marL="269875" indent="-182563">
              <a:buFont typeface="Wingdings" panose="05000000000000000000" pitchFamily="2" charset="2"/>
              <a:buChar char="§"/>
            </a:pPr>
            <a:r>
              <a:rPr lang="en-US" dirty="0" smtClean="0"/>
              <a:t>This </a:t>
            </a:r>
            <a:r>
              <a:rPr lang="en-US" dirty="0"/>
              <a:t>system includes two admin: System admin and Operational admin. </a:t>
            </a:r>
            <a:endParaRPr lang="en-US" dirty="0" smtClean="0"/>
          </a:p>
          <a:p>
            <a:pPr marL="269875" indent="-182563">
              <a:buFont typeface="Wingdings" panose="05000000000000000000" pitchFamily="2" charset="2"/>
              <a:buChar char="§"/>
            </a:pPr>
            <a:r>
              <a:rPr lang="en-US" dirty="0" smtClean="0"/>
              <a:t>System </a:t>
            </a:r>
            <a:r>
              <a:rPr lang="en-US" dirty="0"/>
              <a:t>admin handles log messages and operational admin. </a:t>
            </a:r>
            <a:endParaRPr lang="en-US" dirty="0" smtClean="0"/>
          </a:p>
          <a:p>
            <a:pPr marL="269875" indent="-182563">
              <a:buFont typeface="Wingdings" panose="05000000000000000000" pitchFamily="2" charset="2"/>
              <a:buChar char="§"/>
            </a:pPr>
            <a:r>
              <a:rPr lang="en-US" dirty="0" smtClean="0"/>
              <a:t>System </a:t>
            </a:r>
            <a:r>
              <a:rPr lang="en-US" dirty="0"/>
              <a:t>admin can add, delete and view operational admin. </a:t>
            </a:r>
            <a:endParaRPr lang="en-US" dirty="0" smtClean="0"/>
          </a:p>
          <a:p>
            <a:pPr marL="269875" indent="-182563">
              <a:buFont typeface="Wingdings" panose="05000000000000000000" pitchFamily="2" charset="2"/>
              <a:buChar char="§"/>
            </a:pPr>
            <a:r>
              <a:rPr lang="en-US" dirty="0" smtClean="0"/>
              <a:t>Once </a:t>
            </a:r>
            <a:r>
              <a:rPr lang="en-US" dirty="0"/>
              <a:t>the operational admin added to the system by the system admin then operational admin can log in to the system. </a:t>
            </a:r>
            <a:endParaRPr lang="en-US" dirty="0" smtClean="0"/>
          </a:p>
          <a:p>
            <a:pPr marL="269875" indent="-182563">
              <a:buFont typeface="Wingdings" panose="05000000000000000000" pitchFamily="2" charset="2"/>
              <a:buChar char="§"/>
            </a:pPr>
            <a:r>
              <a:rPr lang="en-US" dirty="0" smtClean="0"/>
              <a:t>For </a:t>
            </a:r>
            <a:r>
              <a:rPr lang="en-US" dirty="0"/>
              <a:t>example, operational admin choose the city and area from database to ON or OFF the street lights. </a:t>
            </a:r>
            <a:endParaRPr lang="en-US" dirty="0" smtClean="0"/>
          </a:p>
          <a:p>
            <a:pPr marL="269875" indent="-182563">
              <a:buFont typeface="Wingdings" panose="05000000000000000000" pitchFamily="2" charset="2"/>
              <a:buChar char="§"/>
            </a:pPr>
            <a:r>
              <a:rPr lang="en-US" dirty="0" smtClean="0"/>
              <a:t>And </a:t>
            </a:r>
            <a:r>
              <a:rPr lang="en-US" dirty="0"/>
              <a:t>if any fault occurs in the functioning of street lights then relay circuit will send the faulty street light’s IP address to the operational admin then operation admin will resolve the problem.</a:t>
            </a:r>
            <a:endParaRPr lang="en-US" sz="2400" dirty="0"/>
          </a:p>
        </p:txBody>
      </p:sp>
    </p:spTree>
    <p:extLst>
      <p:ext uri="{BB962C8B-B14F-4D97-AF65-F5344CB8AC3E}">
        <p14:creationId xmlns:p14="http://schemas.microsoft.com/office/powerpoint/2010/main" val="18402142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A19CBD6-F9AD-47A7-A851-EDA70C6C1F00}"/>
              </a:ext>
            </a:extLst>
          </p:cNvPr>
          <p:cNvSpPr>
            <a:spLocks noGrp="1" noRot="1" noChangeArrowheads="1"/>
          </p:cNvSpPr>
          <p:nvPr>
            <p:ph type="title" idx="4294967295"/>
          </p:nvPr>
        </p:nvSpPr>
        <p:spPr/>
        <p:txBody>
          <a:bodyPr/>
          <a:lstStyle/>
          <a:p>
            <a:pPr eaLnBrk="1" hangingPunct="1"/>
            <a:r>
              <a:rPr lang="en-US" altLang="en-US" dirty="0"/>
              <a:t>Microcontrollers – One Definition</a:t>
            </a:r>
          </a:p>
        </p:txBody>
      </p:sp>
      <p:sp>
        <p:nvSpPr>
          <p:cNvPr id="6147" name="Rectangle 3">
            <a:extLst>
              <a:ext uri="{FF2B5EF4-FFF2-40B4-BE49-F238E27FC236}">
                <a16:creationId xmlns:a16="http://schemas.microsoft.com/office/drawing/2014/main" id="{7FF84A1B-3CBA-4901-9357-9F8046BC523D}"/>
              </a:ext>
            </a:extLst>
          </p:cNvPr>
          <p:cNvSpPr>
            <a:spLocks noGrp="1" noChangeArrowheads="1"/>
          </p:cNvSpPr>
          <p:nvPr>
            <p:ph type="body" idx="4294967295"/>
          </p:nvPr>
        </p:nvSpPr>
        <p:spPr/>
        <p:txBody>
          <a:bodyPr/>
          <a:lstStyle/>
          <a:p>
            <a:pPr marL="355600" indent="-355600" eaLnBrk="1" hangingPunct="1">
              <a:lnSpc>
                <a:spcPct val="90000"/>
              </a:lnSpc>
              <a:buFont typeface="Wingdings" panose="05000000000000000000" pitchFamily="2" charset="2"/>
              <a:buChar char="§"/>
            </a:pPr>
            <a:r>
              <a:rPr lang="en-US" altLang="en-US" dirty="0"/>
              <a:t>Programmers work in the virtual world.</a:t>
            </a:r>
          </a:p>
          <a:p>
            <a:pPr marL="355600" indent="-355600" eaLnBrk="1" hangingPunct="1">
              <a:lnSpc>
                <a:spcPct val="90000"/>
              </a:lnSpc>
              <a:buFont typeface="Wingdings" panose="05000000000000000000" pitchFamily="2" charset="2"/>
              <a:buChar char="§"/>
            </a:pPr>
            <a:r>
              <a:rPr lang="en-US" altLang="en-US" dirty="0"/>
              <a:t>Machinery works in the physical world.</a:t>
            </a:r>
          </a:p>
          <a:p>
            <a:pPr marL="355600" indent="-355600" eaLnBrk="1" hangingPunct="1">
              <a:lnSpc>
                <a:spcPct val="90000"/>
              </a:lnSpc>
              <a:buFont typeface="Wingdings" panose="05000000000000000000" pitchFamily="2" charset="2"/>
              <a:buChar char="§"/>
            </a:pPr>
            <a:r>
              <a:rPr lang="en-US" altLang="en-US" dirty="0"/>
              <a:t>How does one connect the virtual world to the physical world?</a:t>
            </a:r>
          </a:p>
          <a:p>
            <a:pPr marL="355600" indent="-355600" eaLnBrk="1" hangingPunct="1">
              <a:lnSpc>
                <a:spcPct val="90000"/>
              </a:lnSpc>
              <a:buFont typeface="Wingdings" panose="05000000000000000000" pitchFamily="2" charset="2"/>
              <a:buChar char="§"/>
            </a:pPr>
            <a:r>
              <a:rPr lang="en-US" altLang="en-US" dirty="0"/>
              <a:t>Enter the microcontroller.</a:t>
            </a:r>
          </a:p>
          <a:p>
            <a:pPr marL="355600" indent="-355600" eaLnBrk="1" hangingPunct="1">
              <a:lnSpc>
                <a:spcPct val="90000"/>
              </a:lnSpc>
              <a:buFont typeface="Wingdings" panose="05000000000000000000" pitchFamily="2" charset="2"/>
              <a:buChar char="§"/>
            </a:pPr>
            <a:r>
              <a:rPr lang="en-US" altLang="en-US" dirty="0"/>
              <a:t>A microcontroller is basically a small-scale computer with generalized (and programmable) inputs and outputs.</a:t>
            </a:r>
          </a:p>
          <a:p>
            <a:pPr marL="355600" indent="-355600" eaLnBrk="1" hangingPunct="1">
              <a:lnSpc>
                <a:spcPct val="90000"/>
              </a:lnSpc>
              <a:buFont typeface="Wingdings" panose="05000000000000000000" pitchFamily="2" charset="2"/>
              <a:buChar char="§"/>
            </a:pPr>
            <a:r>
              <a:rPr lang="en-US" altLang="en-US" dirty="0"/>
              <a:t>The inputs and outputs can be manipulated by and can manipulate the physical world.</a:t>
            </a:r>
          </a:p>
        </p:txBody>
      </p:sp>
    </p:spTree>
    <p:extLst>
      <p:ext uri="{BB962C8B-B14F-4D97-AF65-F5344CB8AC3E}">
        <p14:creationId xmlns:p14="http://schemas.microsoft.com/office/powerpoint/2010/main" val="898938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AF65A78-212F-44C2-ADBA-45EF361593D3}"/>
              </a:ext>
            </a:extLst>
          </p:cNvPr>
          <p:cNvSpPr>
            <a:spLocks noGrp="1"/>
          </p:cNvSpPr>
          <p:nvPr>
            <p:ph type="title"/>
          </p:nvPr>
        </p:nvSpPr>
        <p:spPr>
          <a:xfrm>
            <a:off x="1037924" y="978502"/>
            <a:ext cx="8229600" cy="679450"/>
          </a:xfrm>
        </p:spPr>
        <p:txBody>
          <a:bodyPr>
            <a:normAutofit fontScale="90000"/>
          </a:bodyPr>
          <a:lstStyle/>
          <a:p>
            <a:pPr eaLnBrk="1" hangingPunct="1"/>
            <a:r>
              <a:rPr lang="en-US" altLang="en-US"/>
              <a:t>What is a Microcontroller</a:t>
            </a:r>
          </a:p>
        </p:txBody>
      </p:sp>
      <p:pic>
        <p:nvPicPr>
          <p:cNvPr id="3075" name="Content Placeholder 3">
            <a:extLst>
              <a:ext uri="{FF2B5EF4-FFF2-40B4-BE49-F238E27FC236}">
                <a16:creationId xmlns:a16="http://schemas.microsoft.com/office/drawing/2014/main" id="{F7F733E6-DF82-4F58-B095-4886DFD2300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312118" y="1777871"/>
            <a:ext cx="3885732" cy="2995743"/>
          </a:xfrm>
        </p:spPr>
      </p:pic>
      <p:sp>
        <p:nvSpPr>
          <p:cNvPr id="5" name="TextBox 4">
            <a:extLst>
              <a:ext uri="{FF2B5EF4-FFF2-40B4-BE49-F238E27FC236}">
                <a16:creationId xmlns:a16="http://schemas.microsoft.com/office/drawing/2014/main" id="{601A6372-4014-4068-91FA-A12BF4B36637}"/>
              </a:ext>
            </a:extLst>
          </p:cNvPr>
          <p:cNvSpPr txBox="1"/>
          <p:nvPr/>
        </p:nvSpPr>
        <p:spPr>
          <a:xfrm>
            <a:off x="763588" y="4832353"/>
            <a:ext cx="8991600" cy="1846659"/>
          </a:xfrm>
          <a:prstGeom prst="rect">
            <a:avLst/>
          </a:prstGeom>
          <a:noFill/>
        </p:spPr>
        <p:txBody>
          <a:bodyPr>
            <a:spAutoFit/>
          </a:bodyPr>
          <a:lstStyle/>
          <a:p>
            <a:pPr marL="285750" indent="-285750">
              <a:buFont typeface="Arial" pitchFamily="34" charset="0"/>
              <a:buChar char="•"/>
              <a:defRPr/>
            </a:pPr>
            <a:r>
              <a:rPr lang="en-US" sz="2400" dirty="0"/>
              <a:t>A small computer on a single chip </a:t>
            </a:r>
          </a:p>
          <a:p>
            <a:pPr marL="742950" lvl="1" indent="-285750">
              <a:buFont typeface="Arial" pitchFamily="34" charset="0"/>
              <a:buChar char="•"/>
              <a:defRPr/>
            </a:pPr>
            <a:r>
              <a:rPr lang="en-US" sz="2400" dirty="0"/>
              <a:t>containing a processor, memory, and input/output</a:t>
            </a:r>
          </a:p>
          <a:p>
            <a:pPr marL="285750" indent="-285750">
              <a:buFont typeface="Arial" pitchFamily="34" charset="0"/>
              <a:buChar char="•"/>
              <a:defRPr/>
            </a:pPr>
            <a:r>
              <a:rPr lang="en-US" sz="2400" dirty="0"/>
              <a:t>Typically "</a:t>
            </a:r>
            <a:r>
              <a:rPr lang="en-US" sz="2400" b="1" dirty="0"/>
              <a:t>embedded</a:t>
            </a:r>
            <a:r>
              <a:rPr lang="en-US" sz="2400" dirty="0"/>
              <a:t>" inside some device that they control </a:t>
            </a:r>
          </a:p>
          <a:p>
            <a:pPr marL="285750" indent="-285750">
              <a:buFont typeface="Arial" pitchFamily="34" charset="0"/>
              <a:buChar char="•"/>
              <a:defRPr/>
            </a:pPr>
            <a:r>
              <a:rPr lang="en-US" sz="2400" dirty="0"/>
              <a:t>A microcontroller is often small and low cost</a:t>
            </a:r>
          </a:p>
          <a:p>
            <a:pPr>
              <a:defRPr/>
            </a:pPr>
            <a:endParaRPr lang="en-US" dirty="0"/>
          </a:p>
        </p:txBody>
      </p:sp>
    </p:spTree>
    <p:extLst>
      <p:ext uri="{BB962C8B-B14F-4D97-AF65-F5344CB8AC3E}">
        <p14:creationId xmlns:p14="http://schemas.microsoft.com/office/powerpoint/2010/main" val="1804658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9FC61CBD-0E1A-408D-8C47-51AD1E0405A7}"/>
              </a:ext>
            </a:extLst>
          </p:cNvPr>
          <p:cNvSpPr>
            <a:spLocks noGrp="1"/>
          </p:cNvSpPr>
          <p:nvPr>
            <p:ph type="title"/>
          </p:nvPr>
        </p:nvSpPr>
        <p:spPr>
          <a:xfrm>
            <a:off x="1138378" y="727020"/>
            <a:ext cx="8229600" cy="1143000"/>
          </a:xfrm>
        </p:spPr>
        <p:txBody>
          <a:bodyPr/>
          <a:lstStyle/>
          <a:p>
            <a:pPr eaLnBrk="1" hangingPunct="1"/>
            <a:r>
              <a:rPr lang="en-US" altLang="en-US" dirty="0"/>
              <a:t>What is a Development Board</a:t>
            </a:r>
          </a:p>
        </p:txBody>
      </p:sp>
      <p:sp>
        <p:nvSpPr>
          <p:cNvPr id="3" name="Content Placeholder 2">
            <a:extLst>
              <a:ext uri="{FF2B5EF4-FFF2-40B4-BE49-F238E27FC236}">
                <a16:creationId xmlns:a16="http://schemas.microsoft.com/office/drawing/2014/main" id="{4716F479-B532-44E0-A21E-79AC289746EE}"/>
              </a:ext>
            </a:extLst>
          </p:cNvPr>
          <p:cNvSpPr>
            <a:spLocks noGrp="1"/>
          </p:cNvSpPr>
          <p:nvPr>
            <p:ph idx="1"/>
          </p:nvPr>
        </p:nvSpPr>
        <p:spPr>
          <a:xfrm>
            <a:off x="6232358" y="2236287"/>
            <a:ext cx="4038600" cy="2393950"/>
          </a:xfrm>
        </p:spPr>
        <p:txBody>
          <a:bodyPr rtlCol="0">
            <a:normAutofit/>
          </a:bodyPr>
          <a:lstStyle/>
          <a:p>
            <a:pPr>
              <a:defRPr/>
            </a:pPr>
            <a:r>
              <a:rPr lang="en-US" dirty="0"/>
              <a:t>A printed circuit board designed to facilitate work with a particular microcontroller.</a:t>
            </a:r>
          </a:p>
        </p:txBody>
      </p:sp>
      <p:pic>
        <p:nvPicPr>
          <p:cNvPr id="4100" name="Picture 2" descr="arduino and breadboard">
            <a:extLst>
              <a:ext uri="{FF2B5EF4-FFF2-40B4-BE49-F238E27FC236}">
                <a16:creationId xmlns:a16="http://schemas.microsoft.com/office/drawing/2014/main" id="{48C0A205-8BB6-4381-BE93-32A48999D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523" y="1973262"/>
            <a:ext cx="38100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Box 3">
            <a:extLst>
              <a:ext uri="{FF2B5EF4-FFF2-40B4-BE49-F238E27FC236}">
                <a16:creationId xmlns:a16="http://schemas.microsoft.com/office/drawing/2014/main" id="{008C46A3-C91C-479E-B331-2D5664EB4AF9}"/>
              </a:ext>
            </a:extLst>
          </p:cNvPr>
          <p:cNvSpPr txBox="1">
            <a:spLocks noChangeArrowheads="1"/>
          </p:cNvSpPr>
          <p:nvPr/>
        </p:nvSpPr>
        <p:spPr bwMode="auto">
          <a:xfrm>
            <a:off x="876300" y="4059237"/>
            <a:ext cx="77168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Calibri" panose="020F0502020204030204" pitchFamily="34" charset="0"/>
                <a:cs typeface="Arial" panose="020B0604020202020204" pitchFamily="34" charset="0"/>
              </a:defRPr>
            </a:lvl1pPr>
            <a:lvl2pPr marL="914400" indent="-45720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Char char="•"/>
            </a:pPr>
            <a:r>
              <a:rPr lang="en-US" altLang="en-US" sz="3200" dirty="0"/>
              <a:t>Typical components include:</a:t>
            </a:r>
          </a:p>
          <a:p>
            <a:pPr lvl="1" eaLnBrk="1" hangingPunct="1">
              <a:buFont typeface="Arial" panose="020B0604020202020204" pitchFamily="34" charset="0"/>
              <a:buChar char="•"/>
            </a:pPr>
            <a:r>
              <a:rPr lang="en-US" altLang="en-US" sz="2800" dirty="0"/>
              <a:t>power circuit </a:t>
            </a:r>
          </a:p>
          <a:p>
            <a:pPr lvl="1" eaLnBrk="1" hangingPunct="1">
              <a:buFont typeface="Arial" panose="020B0604020202020204" pitchFamily="34" charset="0"/>
              <a:buChar char="•"/>
            </a:pPr>
            <a:r>
              <a:rPr lang="en-US" altLang="en-US" sz="2800" dirty="0"/>
              <a:t>programming interface</a:t>
            </a:r>
          </a:p>
          <a:p>
            <a:pPr lvl="1" eaLnBrk="1" hangingPunct="1">
              <a:buFont typeface="Arial" panose="020B0604020202020204" pitchFamily="34" charset="0"/>
              <a:buChar char="•"/>
            </a:pPr>
            <a:r>
              <a:rPr lang="en-US" altLang="en-US" sz="2800" dirty="0"/>
              <a:t>basic input; usually buttons and LEDs</a:t>
            </a:r>
          </a:p>
          <a:p>
            <a:pPr lvl="1" eaLnBrk="1" hangingPunct="1">
              <a:buFont typeface="Arial" panose="020B0604020202020204" pitchFamily="34" charset="0"/>
              <a:buChar char="•"/>
            </a:pPr>
            <a:r>
              <a:rPr lang="en-US" altLang="en-US" sz="2800" dirty="0"/>
              <a:t>I/O pins</a:t>
            </a:r>
          </a:p>
        </p:txBody>
      </p:sp>
    </p:spTree>
    <p:extLst>
      <p:ext uri="{BB962C8B-B14F-4D97-AF65-F5344CB8AC3E}">
        <p14:creationId xmlns:p14="http://schemas.microsoft.com/office/powerpoint/2010/main" val="3327260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437B10CD-DED9-47DE-AD93-66E128251BE5}"/>
              </a:ext>
            </a:extLst>
          </p:cNvPr>
          <p:cNvSpPr>
            <a:spLocks noGrp="1"/>
          </p:cNvSpPr>
          <p:nvPr>
            <p:ph type="title"/>
          </p:nvPr>
        </p:nvSpPr>
        <p:spPr>
          <a:xfrm>
            <a:off x="1981200" y="100013"/>
            <a:ext cx="8229600" cy="1143000"/>
          </a:xfrm>
        </p:spPr>
        <p:txBody>
          <a:bodyPr/>
          <a:lstStyle/>
          <a:p>
            <a:pPr eaLnBrk="1" hangingPunct="1"/>
            <a:r>
              <a:rPr lang="en-US" altLang="en-US"/>
              <a:t>The Arduino Development Board</a:t>
            </a:r>
          </a:p>
        </p:txBody>
      </p:sp>
      <p:pic>
        <p:nvPicPr>
          <p:cNvPr id="5123" name="Picture 2">
            <a:extLst>
              <a:ext uri="{FF2B5EF4-FFF2-40B4-BE49-F238E27FC236}">
                <a16:creationId xmlns:a16="http://schemas.microsoft.com/office/drawing/2014/main" id="{67AA17FB-0C9C-41BD-A07F-5FC9C97C8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19200"/>
            <a:ext cx="8153400" cy="50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42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10DE-6611-4EAC-97F3-7664BDDBFC5D}"/>
              </a:ext>
            </a:extLst>
          </p:cNvPr>
          <p:cNvSpPr>
            <a:spLocks noGrp="1"/>
          </p:cNvSpPr>
          <p:nvPr>
            <p:ph type="title"/>
          </p:nvPr>
        </p:nvSpPr>
        <p:spPr/>
        <p:txBody>
          <a:bodyPr rtlCol="0">
            <a:normAutofit/>
          </a:bodyPr>
          <a:lstStyle/>
          <a:p>
            <a:pPr>
              <a:defRPr/>
            </a:pPr>
            <a:r>
              <a:rPr lang="en-US" dirty="0"/>
              <a:t>The Arduino Microcontroller: Atmel ARV Atmega 328</a:t>
            </a:r>
          </a:p>
        </p:txBody>
      </p:sp>
      <p:pic>
        <p:nvPicPr>
          <p:cNvPr id="6147" name="Picture 2">
            <a:extLst>
              <a:ext uri="{FF2B5EF4-FFF2-40B4-BE49-F238E27FC236}">
                <a16:creationId xmlns:a16="http://schemas.microsoft.com/office/drawing/2014/main" id="{3F3223D9-0B66-4CCC-B389-4E4B17885C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2782" y="2178656"/>
            <a:ext cx="3511617" cy="4574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3">
            <a:extLst>
              <a:ext uri="{FF2B5EF4-FFF2-40B4-BE49-F238E27FC236}">
                <a16:creationId xmlns:a16="http://schemas.microsoft.com/office/drawing/2014/main" id="{F5FA152A-44B6-440A-A125-3A8356FE18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24650" y="2238376"/>
            <a:ext cx="440055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EEC087DA-F87E-4E64-AD0A-5A82B28D5849}"/>
              </a:ext>
            </a:extLst>
          </p:cNvPr>
          <p:cNvSpPr>
            <a:spLocks noGrp="1" noRot="1" noChangeArrowheads="1"/>
          </p:cNvSpPr>
          <p:nvPr>
            <p:ph type="title" idx="4294967295"/>
          </p:nvPr>
        </p:nvSpPr>
        <p:spPr/>
        <p:txBody>
          <a:bodyPr/>
          <a:lstStyle/>
          <a:p>
            <a:pPr eaLnBrk="1" hangingPunct="1"/>
            <a:r>
              <a:rPr lang="en-US" altLang="en-US" dirty="0"/>
              <a:t>Arduino – Official Definition</a:t>
            </a:r>
          </a:p>
        </p:txBody>
      </p:sp>
      <p:sp>
        <p:nvSpPr>
          <p:cNvPr id="7171" name="Rectangle 3">
            <a:extLst>
              <a:ext uri="{FF2B5EF4-FFF2-40B4-BE49-F238E27FC236}">
                <a16:creationId xmlns:a16="http://schemas.microsoft.com/office/drawing/2014/main" id="{EECDEE54-302D-4EB5-8C00-C3D260ED2DC1}"/>
              </a:ext>
            </a:extLst>
          </p:cNvPr>
          <p:cNvSpPr>
            <a:spLocks noGrp="1" noChangeArrowheads="1"/>
          </p:cNvSpPr>
          <p:nvPr>
            <p:ph type="body" idx="4294967295"/>
          </p:nvPr>
        </p:nvSpPr>
        <p:spPr/>
        <p:txBody>
          <a:bodyPr>
            <a:normAutofit/>
          </a:bodyPr>
          <a:lstStyle/>
          <a:p>
            <a:pPr eaLnBrk="1" hangingPunct="1"/>
            <a:r>
              <a:rPr lang="en-US" altLang="en-US" sz="3200" dirty="0"/>
              <a:t>Taken from the official web site (arduino.cc):</a:t>
            </a:r>
          </a:p>
          <a:p>
            <a:pPr lvl="1" eaLnBrk="1" hangingPunct="1"/>
            <a:r>
              <a:rPr lang="en-US" altLang="en-US" sz="2800" dirty="0"/>
              <a:t>Arduino is an open-source electronics prototyping platform based on flexible, easy-to-use hardware and software. It's intended for artists, designers, hobbyists, and anyone interested in creating interactive objects or environments.</a:t>
            </a:r>
          </a:p>
        </p:txBody>
      </p:sp>
    </p:spTree>
    <p:extLst>
      <p:ext uri="{BB962C8B-B14F-4D97-AF65-F5344CB8AC3E}">
        <p14:creationId xmlns:p14="http://schemas.microsoft.com/office/powerpoint/2010/main" val="3972805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irst prototype board, made in 2005">
            <a:extLst>
              <a:ext uri="{FF2B5EF4-FFF2-40B4-BE49-F238E27FC236}">
                <a16:creationId xmlns:a16="http://schemas.microsoft.com/office/drawing/2014/main" id="{432CE946-0470-4671-948E-DA3D34ADC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6870" y="3449513"/>
            <a:ext cx="3920691" cy="2940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22C199-2EB6-44AA-80C8-5497FA9441EC}"/>
              </a:ext>
            </a:extLst>
          </p:cNvPr>
          <p:cNvSpPr>
            <a:spLocks noGrp="1"/>
          </p:cNvSpPr>
          <p:nvPr>
            <p:ph type="title"/>
          </p:nvPr>
        </p:nvSpPr>
        <p:spPr/>
        <p:txBody>
          <a:bodyPr/>
          <a:lstStyle/>
          <a:p>
            <a:pPr>
              <a:defRPr/>
            </a:pPr>
            <a:r>
              <a:rPr lang="en-US" dirty="0" err="1"/>
              <a:t>Arduino</a:t>
            </a:r>
            <a:r>
              <a:rPr lang="en-US" dirty="0"/>
              <a:t>…</a:t>
            </a:r>
          </a:p>
        </p:txBody>
      </p:sp>
      <p:sp>
        <p:nvSpPr>
          <p:cNvPr id="3" name="Content Placeholder 2">
            <a:extLst>
              <a:ext uri="{FF2B5EF4-FFF2-40B4-BE49-F238E27FC236}">
                <a16:creationId xmlns:a16="http://schemas.microsoft.com/office/drawing/2014/main" id="{D75E31D9-98B9-4116-ABA3-CC03C1BF2C59}"/>
              </a:ext>
            </a:extLst>
          </p:cNvPr>
          <p:cNvSpPr>
            <a:spLocks noGrp="1"/>
          </p:cNvSpPr>
          <p:nvPr>
            <p:ph idx="1"/>
          </p:nvPr>
        </p:nvSpPr>
        <p:spPr/>
        <p:txBody>
          <a:bodyPr/>
          <a:lstStyle/>
          <a:p>
            <a:pPr>
              <a:defRPr/>
            </a:pPr>
            <a:r>
              <a:rPr lang="en-US" dirty="0">
                <a:solidFill>
                  <a:schemeClr val="tx1"/>
                </a:solidFill>
              </a:rPr>
              <a:t>is the go-to gear for artists, hobbyists, students, and anyone with a gadgetry </a:t>
            </a:r>
            <a:r>
              <a:rPr lang="en-US" dirty="0" smtClean="0">
                <a:solidFill>
                  <a:schemeClr val="tx1"/>
                </a:solidFill>
              </a:rPr>
              <a:t>dream. rose </a:t>
            </a:r>
            <a:r>
              <a:rPr lang="en-US" dirty="0">
                <a:solidFill>
                  <a:schemeClr val="tx1"/>
                </a:solidFill>
              </a:rPr>
              <a:t>out of another formidable challenge: how to teach students to create electronics, fast. </a:t>
            </a:r>
          </a:p>
        </p:txBody>
      </p:sp>
    </p:spTree>
    <p:extLst>
      <p:ext uri="{BB962C8B-B14F-4D97-AF65-F5344CB8AC3E}">
        <p14:creationId xmlns:p14="http://schemas.microsoft.com/office/powerpoint/2010/main" val="3967538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1850</TotalTime>
  <Words>942</Words>
  <Application>Microsoft Office PowerPoint</Application>
  <PresentationFormat>Widescreen</PresentationFormat>
  <Paragraphs>146</Paragraphs>
  <Slides>28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MS PGothic</vt:lpstr>
      <vt:lpstr>MS PGothic</vt:lpstr>
      <vt:lpstr>Arial</vt:lpstr>
      <vt:lpstr>Calibri</vt:lpstr>
      <vt:lpstr>Garamond</vt:lpstr>
      <vt:lpstr>HelveticaNeueLT Pro 77 BdCn</vt:lpstr>
      <vt:lpstr>Times New Roman</vt:lpstr>
      <vt:lpstr>Tw Cen MT</vt:lpstr>
      <vt:lpstr>Tw Cen MT Condensed</vt:lpstr>
      <vt:lpstr>Wingdings</vt:lpstr>
      <vt:lpstr>Wingdings 3</vt:lpstr>
      <vt:lpstr>Integral</vt:lpstr>
      <vt:lpstr>Introduction to Arduino Prototyping Platform</vt:lpstr>
      <vt:lpstr>Overview</vt:lpstr>
      <vt:lpstr>Microcontrollers – One Definition</vt:lpstr>
      <vt:lpstr>What is a Microcontroller</vt:lpstr>
      <vt:lpstr>What is a Development Board</vt:lpstr>
      <vt:lpstr>The Arduino Development Board</vt:lpstr>
      <vt:lpstr>The Arduino Microcontroller: Atmel ARV Atmega 328</vt:lpstr>
      <vt:lpstr>Arduino – Official Definition</vt:lpstr>
      <vt:lpstr>Arduino…</vt:lpstr>
      <vt:lpstr>“Competitors“ to the Arduino</vt:lpstr>
      <vt:lpstr>Arduino Types</vt:lpstr>
      <vt:lpstr>Leonardo</vt:lpstr>
      <vt:lpstr>Due</vt:lpstr>
      <vt:lpstr>Micro</vt:lpstr>
      <vt:lpstr>LilyPad</vt:lpstr>
      <vt:lpstr>Esplora</vt:lpstr>
      <vt:lpstr>Mega</vt:lpstr>
      <vt:lpstr>Arduino Uno Close Up</vt:lpstr>
      <vt:lpstr>Arduino Shields</vt:lpstr>
      <vt:lpstr>Arduino Shields</vt:lpstr>
      <vt:lpstr>Smart City Street lights control &amp; monitoring</vt:lpstr>
      <vt:lpstr>Smart City: Street Lights Control and Monitoring: Introduction</vt:lpstr>
      <vt:lpstr>Smart City: Street Lights Control and Monitoring: Issues</vt:lpstr>
      <vt:lpstr>Smart City: Street Lights Control and Monitoring: Components</vt:lpstr>
      <vt:lpstr>Smart City: Street Lights Control and Monitoring: Components</vt:lpstr>
      <vt:lpstr>Smart City: Street Lights Control and Monitoring: Components</vt:lpstr>
      <vt:lpstr>Smart City: Street Lights Control and Monitoring: Components</vt:lpstr>
      <vt:lpstr>Smart City: Street Lights Control and Monitoring: Components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IoT</dc:title>
  <dc:creator>Rahul</dc:creator>
  <cp:lastModifiedBy>Rahul</cp:lastModifiedBy>
  <cp:revision>81</cp:revision>
  <dcterms:created xsi:type="dcterms:W3CDTF">2023-09-06T00:31:37Z</dcterms:created>
  <dcterms:modified xsi:type="dcterms:W3CDTF">2023-09-16T02:05:58Z</dcterms:modified>
</cp:coreProperties>
</file>